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7" r:id="rId2"/>
    <p:sldId id="259" r:id="rId3"/>
    <p:sldId id="260" r:id="rId4"/>
    <p:sldId id="274" r:id="rId5"/>
    <p:sldId id="263" r:id="rId6"/>
    <p:sldId id="272" r:id="rId7"/>
    <p:sldId id="276" r:id="rId8"/>
    <p:sldId id="285" r:id="rId9"/>
    <p:sldId id="280" r:id="rId10"/>
    <p:sldId id="278" r:id="rId11"/>
    <p:sldId id="292" r:id="rId12"/>
    <p:sldId id="288" r:id="rId13"/>
    <p:sldId id="304" r:id="rId14"/>
    <p:sldId id="307" r:id="rId15"/>
    <p:sldId id="293" r:id="rId16"/>
    <p:sldId id="294" r:id="rId17"/>
    <p:sldId id="295" r:id="rId18"/>
    <p:sldId id="296" r:id="rId19"/>
    <p:sldId id="297" r:id="rId20"/>
    <p:sldId id="298" r:id="rId21"/>
    <p:sldId id="299" r:id="rId22"/>
    <p:sldId id="300" r:id="rId23"/>
    <p:sldId id="301" r:id="rId24"/>
    <p:sldId id="302" r:id="rId25"/>
    <p:sldId id="303" r:id="rId26"/>
    <p:sldId id="310" r:id="rId27"/>
    <p:sldId id="311" r:id="rId28"/>
    <p:sldId id="312" r:id="rId29"/>
    <p:sldId id="313" r:id="rId30"/>
  </p:sldIdLst>
  <p:sldSz cx="12192000" cy="6858000"/>
  <p:notesSz cx="6858000" cy="9144000"/>
  <p:embeddedFontLst>
    <p:embeddedFont>
      <p:font typeface="Questrial" panose="020B0604020202020204" charset="0"/>
      <p:regular r:id="rId32"/>
    </p:embeddedFont>
    <p:embeddedFont>
      <p:font typeface="Cambria" panose="02040503050406030204" pitchFamily="18"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MS PGothic" panose="020B0600070205080204" pitchFamily="34" charset="-128"/>
      <p:regular r:id="rId41"/>
    </p:embeddedFont>
    <p:embeddedFont>
      <p:font typeface="Wingdings 2" panose="05020102010507070707" pitchFamily="18" charset="2"/>
      <p:regular r:id="rId42"/>
    </p:embeddedFont>
    <p:embeddedFont>
      <p:font typeface="Arial Rounded MT Bold" panose="020F0704030504030204" pitchFamily="34" charset="0"/>
      <p:regular r:id="rId43"/>
    </p:embeddedFont>
    <p:embeddedFont>
      <p:font typeface="MS PGothic" panose="020B0600070205080204" pitchFamily="34" charset="-128"/>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82312" autoAdjust="0"/>
  </p:normalViewPr>
  <p:slideViewPr>
    <p:cSldViewPr snapToGrid="0">
      <p:cViewPr varScale="1">
        <p:scale>
          <a:sx n="53" d="100"/>
          <a:sy n="53" d="100"/>
        </p:scale>
        <p:origin x="1024" y="44"/>
      </p:cViewPr>
      <p:guideLst/>
    </p:cSldViewPr>
  </p:slideViewPr>
  <p:notesTextViewPr>
    <p:cViewPr>
      <p:scale>
        <a:sx n="1" d="1"/>
        <a:sy n="1" d="1"/>
      </p:scale>
      <p:origin x="0" y="0"/>
    </p:cViewPr>
  </p:notesTextViewPr>
  <p:notesViewPr>
    <p:cSldViewPr snapToGrid="0">
      <p:cViewPr varScale="1">
        <p:scale>
          <a:sx n="64" d="100"/>
          <a:sy n="64" d="100"/>
        </p:scale>
        <p:origin x="2326" y="5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671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r>
              <a:rPr lang="en-US" dirty="0"/>
              <a:t/>
            </a:r>
            <a:br>
              <a:rPr lang="en-US" dirty="0"/>
            </a:br>
            <a:endParaRPr dirty="0"/>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Feature extraction requires writing code to generate features</a:t>
            </a:r>
            <a:r>
              <a:rPr lang="en-US" baseline="0" dirty="0" smtClean="0"/>
              <a:t> from input data (esp. for dense data such as images)</a:t>
            </a:r>
            <a:endParaRPr lang="en-US" dirty="0"/>
          </a:p>
        </p:txBody>
      </p:sp>
    </p:spTree>
    <p:extLst>
      <p:ext uri="{BB962C8B-B14F-4D97-AF65-F5344CB8AC3E}">
        <p14:creationId xmlns:p14="http://schemas.microsoft.com/office/powerpoint/2010/main" val="328115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Training</a:t>
            </a:r>
            <a:r>
              <a:rPr lang="en-US" baseline="0" dirty="0" smtClean="0"/>
              <a:t> = backpropagation and optimization of loss</a:t>
            </a:r>
            <a:endParaRPr lang="en-US" dirty="0"/>
          </a:p>
        </p:txBody>
      </p:sp>
    </p:spTree>
    <p:extLst>
      <p:ext uri="{BB962C8B-B14F-4D97-AF65-F5344CB8AC3E}">
        <p14:creationId xmlns:p14="http://schemas.microsoft.com/office/powerpoint/2010/main" val="46919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In artificial neural networks, the input is also a vector</a:t>
            </a:r>
            <a:r>
              <a:rPr lang="en-US" baseline="0" dirty="0" smtClean="0"/>
              <a:t> where each dimension is mapped to one neuron in the input layer.  A neuron in the next layer is “activated” based on a weighted sum of the values of all the neurons in the previous layer passed through an activation function (traditionally a sigmoid function). The process is repeated for subsequent layers. Weights are initially random. During training, weights are iteratively adjusted to minimize a loss function which is computed over the output layer based on how well the output matches the desired output for the given input. Weights eventually converge to stable values and training is complete. After training, putting a vector into the input layer and computing the resulting activations results in an output layer that approximates the correct result.</a:t>
            </a:r>
          </a:p>
          <a:p>
            <a:pPr marL="158750" indent="0">
              <a:buNone/>
            </a:pPr>
            <a:endParaRPr lang="en-US" baseline="0" dirty="0" smtClean="0"/>
          </a:p>
          <a:p>
            <a:pPr marL="158750" indent="0">
              <a:buNone/>
            </a:pPr>
            <a:r>
              <a:rPr lang="en-US" baseline="0" dirty="0" smtClean="0"/>
              <a:t>The number of layers, their sizes, and the connectivity between them (typically fully-connected) constitute the architecture of the network. Architectures with more than one hidden layer are common.</a:t>
            </a:r>
            <a:endParaRPr lang="en-US" dirty="0"/>
          </a:p>
        </p:txBody>
      </p:sp>
    </p:spTree>
    <p:extLst>
      <p:ext uri="{BB962C8B-B14F-4D97-AF65-F5344CB8AC3E}">
        <p14:creationId xmlns:p14="http://schemas.microsoft.com/office/powerpoint/2010/main" val="81562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In contrast to traditional image recognition approaches, CNNs learn feature extraction during training, eliminating feature engineering.</a:t>
            </a:r>
            <a:endParaRPr dirty="0">
              <a:solidFill>
                <a:schemeClr val="dk1"/>
              </a:solidFill>
            </a:endParaRPr>
          </a:p>
          <a:p>
            <a:pPr marL="0" lvl="0" indent="0">
              <a:spcBef>
                <a:spcPts val="0"/>
              </a:spcBef>
              <a:spcAft>
                <a:spcPts val="0"/>
              </a:spcAft>
              <a:buNone/>
            </a:pPr>
            <a:r>
              <a:rPr lang="en" dirty="0">
                <a:solidFill>
                  <a:schemeClr val="dk1"/>
                </a:solidFill>
              </a:rPr>
              <a:t>Each convolution layer computes features of each small region of the image and pools them into a set of smaller feature maps which are used as inputs to the next convolutional layer. The feature maps are then "flattened" into high dimensional vectors and classified using many fully-connected layers and a final classification layer</a:t>
            </a:r>
            <a:r>
              <a:rPr lang="en" dirty="0" smtClean="0">
                <a:solidFill>
                  <a:schemeClr val="dk1"/>
                </a:solidFill>
              </a:rPr>
              <a:t>.</a:t>
            </a:r>
          </a:p>
          <a:p>
            <a:pPr marL="0" lvl="0" indent="0">
              <a:spcBef>
                <a:spcPts val="0"/>
              </a:spcBef>
              <a:spcAft>
                <a:spcPts val="0"/>
              </a:spcAft>
              <a:buNone/>
            </a:pPr>
            <a:r>
              <a:rPr lang="en" dirty="0" smtClean="0">
                <a:solidFill>
                  <a:schemeClr val="dk1"/>
                </a:solidFill>
              </a:rPr>
              <a:t>The key is that each convolution is “filtered” by a kernel mask which multiplies</a:t>
            </a:r>
            <a:r>
              <a:rPr lang="en" baseline="0" dirty="0" smtClean="0">
                <a:solidFill>
                  <a:schemeClr val="dk1"/>
                </a:solidFill>
              </a:rPr>
              <a:t> the value over each pass (shift) of  the filter. This filter can detect specific features, by multiplying the values in such a way that features of intrests (like curves, or sharp edges) get a higher value for each shift so specfic regions have greater values if a feature is present. Pooling shrinks this down into a one dimentional feature for passing into the connected layers.</a:t>
            </a:r>
          </a:p>
          <a:p>
            <a:pPr marL="0" lvl="0" indent="0">
              <a:spcBef>
                <a:spcPts val="0"/>
              </a:spcBef>
              <a:spcAft>
                <a:spcPts val="0"/>
              </a:spcAft>
              <a:buNone/>
            </a:pPr>
            <a:endParaRPr lang="en" baseline="0" dirty="0" smtClean="0">
              <a:solidFill>
                <a:schemeClr val="dk1"/>
              </a:solidFill>
            </a:endParaRPr>
          </a:p>
          <a:p>
            <a:pPr marL="0" lvl="0" indent="0">
              <a:spcBef>
                <a:spcPts val="0"/>
              </a:spcBef>
              <a:spcAft>
                <a:spcPts val="0"/>
              </a:spcAft>
              <a:buNone/>
            </a:pPr>
            <a:r>
              <a:rPr lang="en-US" sz="1100" b="0" i="0" kern="1200" dirty="0" smtClean="0">
                <a:solidFill>
                  <a:schemeClr val="tx1"/>
                </a:solidFill>
                <a:effectLst/>
                <a:latin typeface="+mn-lt"/>
                <a:ea typeface="+mn-ea"/>
                <a:cs typeface="+mn-cs"/>
              </a:rPr>
              <a:t>During training, the algorithm</a:t>
            </a:r>
            <a:r>
              <a:rPr lang="en-US" sz="1100" b="0" i="0" kern="1200" baseline="0" dirty="0" smtClean="0">
                <a:solidFill>
                  <a:schemeClr val="tx1"/>
                </a:solidFill>
                <a:effectLst/>
                <a:latin typeface="+mn-lt"/>
                <a:ea typeface="+mn-ea"/>
                <a:cs typeface="+mn-cs"/>
              </a:rPr>
              <a:t> optimizes </a:t>
            </a:r>
            <a:r>
              <a:rPr lang="en-US" sz="1100" b="0" i="0" kern="1200" dirty="0" smtClean="0">
                <a:solidFill>
                  <a:schemeClr val="tx1"/>
                </a:solidFill>
                <a:effectLst/>
                <a:latin typeface="+mn-lt"/>
                <a:ea typeface="+mn-ea"/>
                <a:cs typeface="+mn-cs"/>
              </a:rPr>
              <a:t>the weights of its convolutional filters, hence learning the filters shape themselves, to minimize the error at the end of training.</a:t>
            </a:r>
            <a:endParaRPr lang="en" dirty="0" smtClean="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a:t>CNN architecture differs from other neural network approaches in the use of convolutional layers and in the large number of fully-connected layers</a:t>
            </a:r>
            <a:r>
              <a:rPr lang="en" dirty="0" smtClean="0"/>
              <a:t>.</a:t>
            </a:r>
          </a:p>
          <a:p>
            <a:pPr marL="0" lvl="0" indent="0">
              <a:spcBef>
                <a:spcPts val="0"/>
              </a:spcBef>
              <a:spcAft>
                <a:spcPts val="0"/>
              </a:spcAft>
              <a:buNone/>
            </a:pPr>
            <a:endParaRPr lang="en" dirty="0" smtClean="0"/>
          </a:p>
          <a:p>
            <a:pPr marL="0" lvl="0" indent="0">
              <a:spcBef>
                <a:spcPts val="0"/>
              </a:spcBef>
              <a:spcAft>
                <a:spcPts val="0"/>
              </a:spcAft>
              <a:buNone/>
            </a:pPr>
            <a:endParaRPr dirty="0"/>
          </a:p>
          <a:p>
            <a:pPr marL="0" lvl="0" indent="0">
              <a:spcBef>
                <a:spcPts val="0"/>
              </a:spcBef>
              <a:spcAft>
                <a:spcPts val="0"/>
              </a:spcAft>
              <a:buNone/>
            </a:pPr>
            <a:endParaRPr dirty="0"/>
          </a:p>
        </p:txBody>
      </p:sp>
    </p:spTree>
    <p:extLst>
      <p:ext uri="{BB962C8B-B14F-4D97-AF65-F5344CB8AC3E}">
        <p14:creationId xmlns:p14="http://schemas.microsoft.com/office/powerpoint/2010/main" val="995263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By taping</a:t>
            </a:r>
            <a:r>
              <a:rPr lang="en-US" baseline="0" dirty="0" smtClean="0"/>
              <a:t> hundreds of thousands of neurons, all with simple weights and activation functions. The computational cost of running this far outstrips CPU capacity which requires one core or thread to each activation of each neuron</a:t>
            </a:r>
          </a:p>
          <a:p>
            <a:r>
              <a:rPr lang="en-US" baseline="0" dirty="0" smtClean="0"/>
              <a:t>Because the activation function can be very simple, a GPU properly coded can compute a pass of the entire network in less time because the cores are 10-20x more numerous than a </a:t>
            </a:r>
            <a:r>
              <a:rPr lang="en-US" baseline="0" dirty="0" err="1" smtClean="0"/>
              <a:t>cpu</a:t>
            </a:r>
            <a:endParaRPr lang="en-US" dirty="0"/>
          </a:p>
        </p:txBody>
      </p:sp>
    </p:spTree>
    <p:extLst>
      <p:ext uri="{BB962C8B-B14F-4D97-AF65-F5344CB8AC3E}">
        <p14:creationId xmlns:p14="http://schemas.microsoft.com/office/powerpoint/2010/main" val="4089894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9065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a traditional image classification system, images are analyzed (using image processing and statistical techniques) to produce feature vectors in high-dimensional space. Classification algorithms learn to classify these feature vectors based on human-labeled training images (that have also had features extracted). Classification algorithms have a variety of strategies for modeling feature space and assigning vectors to classes.</a:t>
            </a:r>
            <a:endParaRPr/>
          </a:p>
        </p:txBody>
      </p:sp>
    </p:spTree>
    <p:extLst>
      <p:ext uri="{BB962C8B-B14F-4D97-AF65-F5344CB8AC3E}">
        <p14:creationId xmlns:p14="http://schemas.microsoft.com/office/powerpoint/2010/main" val="90118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488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F1 score is a useful overall metric for performance by class. This chart shows precision and recall for each of the 49 classes sorted by F1 score, for random forests. Better-performing classes are to the left. This shows unbalanced precision and recall for many classes.</a:t>
            </a:r>
            <a:endParaRPr/>
          </a:p>
        </p:txBody>
      </p:sp>
    </p:spTree>
    <p:extLst>
      <p:ext uri="{BB962C8B-B14F-4D97-AF65-F5344CB8AC3E}">
        <p14:creationId xmlns:p14="http://schemas.microsoft.com/office/powerpoint/2010/main" val="332148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0452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Results reflect a test set comprising 49 classes. </a:t>
            </a:r>
            <a:r>
              <a:rPr lang="en" b="1" u="sng">
                <a:solidFill>
                  <a:srgbClr val="FF0000"/>
                </a:solidFill>
              </a:rPr>
              <a:t>CNN with full training significantly outperforms the other approaches</a:t>
            </a:r>
            <a:r>
              <a:rPr lang="en"/>
              <a:t>.</a:t>
            </a:r>
            <a:endParaRPr/>
          </a:p>
          <a:p>
            <a:pPr marL="0" lvl="0" indent="0">
              <a:spcBef>
                <a:spcPts val="0"/>
              </a:spcBef>
              <a:spcAft>
                <a:spcPts val="0"/>
              </a:spcAft>
              <a:buNone/>
            </a:pPr>
            <a:r>
              <a:rPr lang="en"/>
              <a:t/>
            </a:r>
            <a:br>
              <a:rPr lang="en"/>
            </a:br>
            <a:r>
              <a:rPr lang="en"/>
              <a:t>Our results on CNN full training suggest that we could transfer the features we learned to different IFCB plankton classification tasks (different classes, different training sets) or even different plankton datasets.</a:t>
            </a:r>
            <a:endParaRPr/>
          </a:p>
        </p:txBody>
      </p:sp>
    </p:spTree>
    <p:extLst>
      <p:ext uri="{BB962C8B-B14F-4D97-AF65-F5344CB8AC3E}">
        <p14:creationId xmlns:p14="http://schemas.microsoft.com/office/powerpoint/2010/main" val="205515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07697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62702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GPU has state of the art performance, much faster than consumer-grade GPUs</a:t>
            </a:r>
            <a:endParaRPr lang="en-US" dirty="0"/>
          </a:p>
        </p:txBody>
      </p:sp>
    </p:spTree>
    <p:extLst>
      <p:ext uri="{BB962C8B-B14F-4D97-AF65-F5344CB8AC3E}">
        <p14:creationId xmlns:p14="http://schemas.microsoft.com/office/powerpoint/2010/main" val="2068103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Dell C4140 Server with the</a:t>
            </a:r>
            <a:r>
              <a:rPr lang="en-US" baseline="0" dirty="0" smtClean="0"/>
              <a:t> specifications above.</a:t>
            </a:r>
          </a:p>
          <a:p>
            <a:r>
              <a:rPr lang="en-US" baseline="0" dirty="0" smtClean="0"/>
              <a:t>There will be four Tesla V100 GPUs in the server, connected via </a:t>
            </a:r>
            <a:r>
              <a:rPr lang="en-US" baseline="0" dirty="0" err="1" smtClean="0"/>
              <a:t>NVLink</a:t>
            </a:r>
            <a:r>
              <a:rPr lang="en-US" baseline="0" dirty="0" smtClean="0"/>
              <a:t> Gen 2 at 300 GB/s.</a:t>
            </a:r>
          </a:p>
          <a:p>
            <a:r>
              <a:rPr lang="en-US" baseline="0" dirty="0" smtClean="0"/>
              <a:t>GPUs are connected via </a:t>
            </a:r>
            <a:r>
              <a:rPr lang="en-US" baseline="0" dirty="0" err="1" smtClean="0"/>
              <a:t>NVLink</a:t>
            </a:r>
            <a:r>
              <a:rPr lang="en-US" baseline="0" dirty="0" smtClean="0"/>
              <a:t> versus just </a:t>
            </a:r>
            <a:r>
              <a:rPr lang="en-US" baseline="0" dirty="0" err="1" smtClean="0"/>
              <a:t>PCIe</a:t>
            </a:r>
            <a:r>
              <a:rPr lang="en-US" baseline="0" dirty="0" smtClean="0"/>
              <a:t> (legacy systems)</a:t>
            </a:r>
          </a:p>
          <a:p>
            <a:pPr lvl="1"/>
            <a:r>
              <a:rPr lang="en-US" baseline="0" dirty="0" smtClean="0"/>
              <a:t>Can communicate amongst themselves without CPU interaction</a:t>
            </a:r>
          </a:p>
          <a:p>
            <a:pPr lvl="1"/>
            <a:r>
              <a:rPr lang="en-US" baseline="0" dirty="0" smtClean="0"/>
              <a:t>Faster than CPU </a:t>
            </a:r>
            <a:r>
              <a:rPr lang="mr-IN" baseline="0" dirty="0" smtClean="0"/>
              <a:t>–</a:t>
            </a:r>
            <a:r>
              <a:rPr lang="en-US" baseline="0" dirty="0" smtClean="0"/>
              <a:t> </a:t>
            </a:r>
            <a:r>
              <a:rPr lang="en-US" baseline="0" dirty="0" err="1" smtClean="0"/>
              <a:t>PCIe</a:t>
            </a:r>
            <a:r>
              <a:rPr lang="en-US" baseline="0" dirty="0" smtClean="0"/>
              <a:t> to </a:t>
            </a:r>
            <a:r>
              <a:rPr lang="en-US" baseline="0" dirty="0" err="1" smtClean="0"/>
              <a:t>PCIe</a:t>
            </a:r>
            <a:r>
              <a:rPr lang="en-US" baseline="0" dirty="0" smtClean="0"/>
              <a:t> communication</a:t>
            </a:r>
          </a:p>
          <a:p>
            <a:pPr lvl="2"/>
            <a:r>
              <a:rPr lang="en-US" baseline="0" dirty="0" smtClean="0"/>
              <a:t>Also, no more Quick Path Interconnect (QPI) communication</a:t>
            </a:r>
          </a:p>
          <a:p>
            <a:endParaRPr lang="en-US" dirty="0"/>
          </a:p>
        </p:txBody>
      </p:sp>
    </p:spTree>
    <p:extLst>
      <p:ext uri="{BB962C8B-B14F-4D97-AF65-F5344CB8AC3E}">
        <p14:creationId xmlns:p14="http://schemas.microsoft.com/office/powerpoint/2010/main" val="214561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HBM2</a:t>
            </a:r>
            <a:r>
              <a:rPr lang="en-US" baseline="0" dirty="0" smtClean="0"/>
              <a:t> - </a:t>
            </a:r>
            <a:r>
              <a:rPr lang="en-US" dirty="0" smtClean="0"/>
              <a:t>With a combination of improved raw bandwidth of 900 GB/s and higher DRAM utilization efficiency at 95%, Tesla V100 delivers 1.5X higher memory bandwidth over Pascal GPUs as measured on STREAM.</a:t>
            </a:r>
          </a:p>
          <a:p>
            <a:r>
              <a:rPr lang="en-US" dirty="0" smtClean="0"/>
              <a:t>Tensor</a:t>
            </a:r>
            <a:r>
              <a:rPr lang="en-US" baseline="0" dirty="0" smtClean="0"/>
              <a:t> Cores - </a:t>
            </a:r>
            <a:r>
              <a:rPr lang="en-US" dirty="0" smtClean="0"/>
              <a:t>Equipped with 640 Tensor Cores, Tesla V100 delivers 125 </a:t>
            </a:r>
            <a:r>
              <a:rPr lang="en-US" dirty="0" err="1" smtClean="0"/>
              <a:t>TeraFLOPS</a:t>
            </a:r>
            <a:r>
              <a:rPr lang="en-US" dirty="0" smtClean="0"/>
              <a:t> of deep learning performance. That’s 12X Tensor FLOPS for Deep Learning Training, and 6X Tensor FLOPS for Deep Learning Inference when compared to NVIDIA Pascal™ GPUs.</a:t>
            </a:r>
          </a:p>
          <a:p>
            <a:r>
              <a:rPr lang="en-US" dirty="0" err="1" smtClean="0"/>
              <a:t>NVLink</a:t>
            </a:r>
            <a:r>
              <a:rPr lang="en-US" dirty="0" smtClean="0"/>
              <a:t> Gen 2 - NVIDIA </a:t>
            </a:r>
            <a:r>
              <a:rPr lang="en-US" dirty="0" err="1" smtClean="0"/>
              <a:t>NVLink</a:t>
            </a:r>
            <a:r>
              <a:rPr lang="en-US" dirty="0" smtClean="0"/>
              <a:t> in Tesla V100 delivers 2X higher throughput compared to the previous generation. Up to eight Tesla V100 accelerators can be interconnected at up to 300 GB/s to unleash the highest application performance possible on a single server</a:t>
            </a:r>
          </a:p>
          <a:p>
            <a:r>
              <a:rPr lang="en-US" dirty="0" smtClean="0"/>
              <a:t>Over 500 HPC Applications (AMBER, ANSYS Fluent,</a:t>
            </a:r>
            <a:r>
              <a:rPr lang="en-US" baseline="0" dirty="0" smtClean="0"/>
              <a:t> Gaussian, GROMACS, LS-DYNA, NAMD, </a:t>
            </a:r>
            <a:r>
              <a:rPr lang="en-US" baseline="0" dirty="0" err="1" smtClean="0"/>
              <a:t>OpenFOAM</a:t>
            </a:r>
            <a:r>
              <a:rPr lang="en-US" baseline="0" dirty="0" smtClean="0"/>
              <a:t>, </a:t>
            </a:r>
            <a:r>
              <a:rPr lang="en-US" baseline="0" dirty="0" err="1" smtClean="0"/>
              <a:t>Simula</a:t>
            </a:r>
            <a:r>
              <a:rPr lang="en-US" baseline="0" dirty="0" smtClean="0"/>
              <a:t> </a:t>
            </a:r>
            <a:r>
              <a:rPr lang="en-US" baseline="0" dirty="0" err="1" smtClean="0"/>
              <a:t>Abaqus</a:t>
            </a:r>
            <a:r>
              <a:rPr lang="en-US" baseline="0" dirty="0" smtClean="0"/>
              <a:t>, VASP, WRF) enabled for use on Volta</a:t>
            </a:r>
          </a:p>
          <a:p>
            <a:r>
              <a:rPr lang="en-US" baseline="0" dirty="0" smtClean="0"/>
              <a:t>Major Deep Learning Frameworks (</a:t>
            </a:r>
            <a:r>
              <a:rPr lang="en-US" baseline="0" dirty="0" err="1" smtClean="0"/>
              <a:t>Tensorflow</a:t>
            </a:r>
            <a:r>
              <a:rPr lang="en-US" baseline="0" dirty="0" smtClean="0"/>
              <a:t>, Caffe2, MS Cognitive Toolkit, </a:t>
            </a:r>
            <a:r>
              <a:rPr lang="en-US" baseline="0" dirty="0" err="1" smtClean="0"/>
              <a:t>PyTorcj</a:t>
            </a:r>
            <a:r>
              <a:rPr lang="en-US" baseline="0" dirty="0" smtClean="0"/>
              <a:t>, </a:t>
            </a:r>
            <a:r>
              <a:rPr lang="en-US" baseline="0" dirty="0" err="1" smtClean="0"/>
              <a:t>Theano</a:t>
            </a:r>
            <a:r>
              <a:rPr lang="en-US" baseline="0" dirty="0" smtClean="0"/>
              <a:t>)</a:t>
            </a:r>
          </a:p>
          <a:p>
            <a:r>
              <a:rPr lang="en-US" baseline="0" dirty="0" smtClean="0"/>
              <a:t>Tensor RT 3 </a:t>
            </a:r>
          </a:p>
          <a:p>
            <a:pPr lvl="1"/>
            <a:r>
              <a:rPr lang="en-US" sz="1100" b="0" i="0" kern="1200" dirty="0" smtClean="0">
                <a:solidFill>
                  <a:schemeClr val="tx1"/>
                </a:solidFill>
                <a:effectLst/>
                <a:latin typeface="+mn-lt"/>
                <a:ea typeface="+mn-ea"/>
                <a:cs typeface="+mn-cs"/>
              </a:rPr>
              <a:t>Deliver up to 3.7x faster inference on Tesla V100 vs. Tesla P100 under 7ms real-time latency</a:t>
            </a:r>
          </a:p>
          <a:p>
            <a:pPr lvl="1"/>
            <a:r>
              <a:rPr lang="en-US" sz="1100" b="0" i="0" kern="1200" dirty="0" smtClean="0">
                <a:solidFill>
                  <a:schemeClr val="tx1"/>
                </a:solidFill>
                <a:effectLst/>
                <a:latin typeface="+mn-lt"/>
                <a:ea typeface="+mn-ea"/>
                <a:cs typeface="+mn-cs"/>
              </a:rPr>
              <a:t>Optimize and deploy </a:t>
            </a:r>
            <a:r>
              <a:rPr lang="en-US" sz="1100" b="0" i="0" kern="1200" dirty="0" err="1" smtClean="0">
                <a:solidFill>
                  <a:schemeClr val="tx1"/>
                </a:solidFill>
                <a:effectLst/>
                <a:latin typeface="+mn-lt"/>
                <a:ea typeface="+mn-ea"/>
                <a:cs typeface="+mn-cs"/>
              </a:rPr>
              <a:t>TensorFlow</a:t>
            </a:r>
            <a:r>
              <a:rPr lang="en-US" sz="1100" b="0" i="0" kern="1200" dirty="0" smtClean="0">
                <a:solidFill>
                  <a:schemeClr val="tx1"/>
                </a:solidFill>
                <a:effectLst/>
                <a:latin typeface="+mn-lt"/>
                <a:ea typeface="+mn-ea"/>
                <a:cs typeface="+mn-cs"/>
              </a:rPr>
              <a:t> models up to 18x faster compared to </a:t>
            </a:r>
            <a:r>
              <a:rPr lang="en-US" sz="1100" b="0" i="0" kern="1200" dirty="0" err="1" smtClean="0">
                <a:solidFill>
                  <a:schemeClr val="tx1"/>
                </a:solidFill>
                <a:effectLst/>
                <a:latin typeface="+mn-lt"/>
                <a:ea typeface="+mn-ea"/>
                <a:cs typeface="+mn-cs"/>
              </a:rPr>
              <a:t>TensorFlow</a:t>
            </a:r>
            <a:r>
              <a:rPr lang="en-US" sz="1100" b="0" i="0" kern="1200" dirty="0" smtClean="0">
                <a:solidFill>
                  <a:schemeClr val="tx1"/>
                </a:solidFill>
                <a:effectLst/>
                <a:latin typeface="+mn-lt"/>
                <a:ea typeface="+mn-ea"/>
                <a:cs typeface="+mn-cs"/>
              </a:rPr>
              <a:t> framework inference on Tesla V100</a:t>
            </a:r>
          </a:p>
          <a:p>
            <a:pPr lvl="1"/>
            <a:r>
              <a:rPr lang="en-US" sz="1100" b="0" i="0" kern="1200" dirty="0" smtClean="0">
                <a:solidFill>
                  <a:schemeClr val="tx1"/>
                </a:solidFill>
                <a:effectLst/>
                <a:latin typeface="+mn-lt"/>
                <a:ea typeface="+mn-ea"/>
                <a:cs typeface="+mn-cs"/>
              </a:rPr>
              <a:t>Improved productivity with easy to use Python API</a:t>
            </a:r>
          </a:p>
          <a:p>
            <a:endParaRPr lang="en-US" baseline="0" dirty="0" smtClean="0"/>
          </a:p>
        </p:txBody>
      </p:sp>
    </p:spTree>
    <p:extLst>
      <p:ext uri="{BB962C8B-B14F-4D97-AF65-F5344CB8AC3E}">
        <p14:creationId xmlns:p14="http://schemas.microsoft.com/office/powerpoint/2010/main" val="3004188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0426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r>
              <a:rPr lang="en-US" sz="1100" b="0" i="0" kern="1200" dirty="0" smtClean="0">
                <a:solidFill>
                  <a:schemeClr val="tx1"/>
                </a:solidFill>
                <a:effectLst/>
                <a:latin typeface="+mn-lt"/>
                <a:ea typeface="+mn-ea"/>
                <a:cs typeface="+mn-cs"/>
              </a:rPr>
              <a:t>tested the </a:t>
            </a:r>
            <a:r>
              <a:rPr lang="en-US" sz="1100" b="0" i="0" kern="1200" dirty="0" err="1" smtClean="0">
                <a:solidFill>
                  <a:schemeClr val="tx1"/>
                </a:solidFill>
                <a:effectLst/>
                <a:latin typeface="+mn-lt"/>
                <a:ea typeface="+mn-ea"/>
                <a:cs typeface="+mn-cs"/>
              </a:rPr>
              <a:t>rpud</a:t>
            </a:r>
            <a:r>
              <a:rPr lang="en-US" sz="1100" b="0" i="0" kern="1200" dirty="0" smtClean="0">
                <a:solidFill>
                  <a:schemeClr val="tx1"/>
                </a:solidFill>
                <a:effectLst/>
                <a:latin typeface="+mn-lt"/>
                <a:ea typeface="+mn-ea"/>
                <a:cs typeface="+mn-cs"/>
              </a:rPr>
              <a:t> package for </a:t>
            </a:r>
            <a:r>
              <a:rPr lang="en-US" sz="1100" b="0" i="0" kern="1200" dirty="0" err="1" smtClean="0">
                <a:solidFill>
                  <a:schemeClr val="tx1"/>
                </a:solidFill>
                <a:effectLst/>
                <a:latin typeface="+mn-lt"/>
                <a:ea typeface="+mn-ea"/>
                <a:cs typeface="+mn-cs"/>
              </a:rPr>
              <a:t>hierarchcal</a:t>
            </a:r>
            <a:r>
              <a:rPr lang="en-US" sz="1100" b="0" i="0" kern="1200" dirty="0" smtClean="0">
                <a:solidFill>
                  <a:schemeClr val="tx1"/>
                </a:solidFill>
                <a:effectLst/>
                <a:latin typeface="+mn-lt"/>
                <a:ea typeface="+mn-ea"/>
                <a:cs typeface="+mn-cs"/>
              </a:rPr>
              <a:t> clustering, which involves calculating a distance matrix. Here's a comparison of the </a:t>
            </a:r>
            <a:r>
              <a:rPr lang="en-US" sz="1100" b="0" i="0" kern="1200" dirty="0" err="1" smtClean="0">
                <a:solidFill>
                  <a:schemeClr val="tx1"/>
                </a:solidFill>
                <a:effectLst/>
                <a:latin typeface="+mn-lt"/>
                <a:ea typeface="+mn-ea"/>
                <a:cs typeface="+mn-cs"/>
              </a:rPr>
              <a:t>perfomance</a:t>
            </a:r>
            <a:r>
              <a:rPr lang="en-US" sz="1100" b="0" i="0" kern="1200" dirty="0" smtClean="0">
                <a:solidFill>
                  <a:schemeClr val="tx1"/>
                </a:solidFill>
                <a:effectLst/>
                <a:latin typeface="+mn-lt"/>
                <a:ea typeface="+mn-ea"/>
                <a:cs typeface="+mn-cs"/>
              </a:rPr>
              <a:t> using regular R functions (blue) and with GPU-accelerated functions (orange)</a:t>
            </a:r>
            <a:endParaRPr dirty="0"/>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1100" dirty="0" smtClean="0">
                <a:solidFill>
                  <a:schemeClr val="dk1"/>
                </a:solidFill>
                <a:latin typeface="Arial" panose="020B0604020202020204" pitchFamily="34" charset="0"/>
                <a:ea typeface="Questrial"/>
                <a:cs typeface="Arial" panose="020B0604020202020204" pitchFamily="34" charset="0"/>
                <a:sym typeface="Questrial"/>
              </a:rPr>
              <a:t>•Abstracting from the hardware</a:t>
            </a:r>
          </a:p>
          <a:p>
            <a:pPr marL="0" marR="0" lvl="0" indent="0" algn="l" rtl="0">
              <a:spcBef>
                <a:spcPts val="0"/>
              </a:spcBef>
              <a:buSzPct val="25000"/>
              <a:buNone/>
            </a:pPr>
            <a:r>
              <a:rPr lang="en-US" sz="1100" dirty="0" smtClean="0">
                <a:solidFill>
                  <a:schemeClr val="dk1"/>
                </a:solidFill>
                <a:latin typeface="Arial" panose="020B0604020202020204" pitchFamily="34" charset="0"/>
                <a:ea typeface="Questrial"/>
                <a:cs typeface="Arial" panose="020B0604020202020204" pitchFamily="34" charset="0"/>
                <a:sym typeface="Questrial"/>
              </a:rPr>
              <a:t>•Abstraction by the CUDA API. You don’t see every little aspect of the machine.</a:t>
            </a:r>
          </a:p>
          <a:p>
            <a:pPr marL="0" marR="0" lvl="0" indent="0" algn="l" rtl="0">
              <a:spcBef>
                <a:spcPts val="0"/>
              </a:spcBef>
              <a:buSzPct val="25000"/>
              <a:buNone/>
            </a:pPr>
            <a:r>
              <a:rPr lang="en-US" sz="1100" dirty="0" smtClean="0">
                <a:solidFill>
                  <a:schemeClr val="dk1"/>
                </a:solidFill>
                <a:latin typeface="Arial" panose="020B0604020202020204" pitchFamily="34" charset="0"/>
                <a:ea typeface="Questrial"/>
                <a:cs typeface="Arial" panose="020B0604020202020204" pitchFamily="34" charset="0"/>
                <a:sym typeface="Questrial"/>
              </a:rPr>
              <a:t>•Gives flexibility to the vendor. Change hardware but keep legacy code.</a:t>
            </a:r>
          </a:p>
          <a:p>
            <a:pPr lvl="0">
              <a:spcBef>
                <a:spcPts val="0"/>
              </a:spcBef>
              <a:buNone/>
            </a:pPr>
            <a:endParaRPr dirty="0"/>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tx1"/>
        </a:solidFill>
        <a:effectLst/>
      </p:bgPr>
    </p:bg>
    <p:spTree>
      <p:nvGrpSpPr>
        <p:cNvPr id="1" name=""/>
        <p:cNvGrpSpPr/>
        <p:nvPr/>
      </p:nvGrpSpPr>
      <p:grpSpPr>
        <a:xfrm>
          <a:off x="0" y="0"/>
          <a:ext cx="0" cy="0"/>
          <a:chOff x="0" y="0"/>
          <a:chExt cx="0" cy="0"/>
        </a:xfrm>
      </p:grpSpPr>
      <p:pic>
        <p:nvPicPr>
          <p:cNvPr id="4" name="Picture 6" descr="WHOIropelogo.png"/>
          <p:cNvPicPr>
            <a:picLocks noChangeAspect="1"/>
          </p:cNvPicPr>
          <p:nvPr/>
        </p:nvPicPr>
        <p:blipFill>
          <a:blip r:embed="rId3">
            <a:extLst>
              <a:ext uri="{28A0092B-C50C-407E-A947-70E740481C1C}">
                <a14:useLocalDpi xmlns:a14="http://schemas.microsoft.com/office/drawing/2010/main" val="0"/>
              </a:ext>
            </a:extLst>
          </a:blip>
          <a:srcRect l="20428" t="19563" b="11095"/>
          <a:stretch>
            <a:fillRect/>
          </a:stretch>
        </p:blipFill>
        <p:spPr bwMode="auto">
          <a:xfrm>
            <a:off x="-169333" y="-196851"/>
            <a:ext cx="10847917" cy="705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013326"/>
            <a:ext cx="12192000" cy="814388"/>
          </a:xfrm>
          <a:prstGeom prst="rect">
            <a:avLst/>
          </a:prstGeom>
          <a:solidFill>
            <a:srgbClr val="173656"/>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8" name="Title 7"/>
          <p:cNvSpPr>
            <a:spLocks noGrp="1"/>
          </p:cNvSpPr>
          <p:nvPr>
            <p:ph type="ctrTitle"/>
          </p:nvPr>
        </p:nvSpPr>
        <p:spPr>
          <a:xfrm>
            <a:off x="2679233" y="2980267"/>
            <a:ext cx="8940800" cy="1828800"/>
          </a:xfrm>
        </p:spPr>
        <p:txBody>
          <a:bodyPr anchor="b"/>
          <a:lstStyle>
            <a:lvl1pPr>
              <a:defRPr sz="3600" cap="all" baseline="0">
                <a:solidFill>
                  <a:srgbClr val="4980A7"/>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2679233" y="5019925"/>
            <a:ext cx="8940800" cy="807963"/>
          </a:xfrm>
        </p:spPr>
        <p:txBody>
          <a:bodyPr anchor="ctr">
            <a:normAutofit/>
          </a:bodyPr>
          <a:lstStyle>
            <a:lvl1pPr marL="0" indent="0" algn="l">
              <a:buNone/>
              <a:defRPr sz="2600">
                <a:solidFill>
                  <a:srgbClr val="FFFFFF"/>
                </a:solidFill>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lang="en-US" smtClean="0"/>
              <a:t>Click to edit Master subtitle style</a:t>
            </a:r>
            <a:endParaRPr lang="en-US" dirty="0"/>
          </a:p>
        </p:txBody>
      </p:sp>
    </p:spTree>
    <p:extLst>
      <p:ext uri="{BB962C8B-B14F-4D97-AF65-F5344CB8AC3E}">
        <p14:creationId xmlns:p14="http://schemas.microsoft.com/office/powerpoint/2010/main" val="398975942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7576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mtClean="0"/>
              <a:t>Click to edit Master title style</a:t>
            </a:r>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smtClean="0"/>
              <a:t>Edit Master text styles</a:t>
            </a: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smtClean="0"/>
              <a:t>Edit Master text styles</a:t>
            </a: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0661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mtClean="0"/>
              <a:t>Click to edit Master title style</a:t>
            </a:r>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smtClean="0"/>
              <a:t>Edit Master text styles</a:t>
            </a: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835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1"/>
            <a:ext cx="10871200" cy="747889"/>
          </a:xfrm>
        </p:spPr>
        <p:txBody>
          <a:bodyPr/>
          <a:lstStyle>
            <a:lvl1pPr>
              <a:defRPr>
                <a:solidFill>
                  <a:schemeClr val="bg1"/>
                </a:solidFill>
              </a:defRPr>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816864" y="1023090"/>
            <a:ext cx="10871200" cy="49388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62533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p:nvSpPr>
        <p:spPr>
          <a:xfrm>
            <a:off x="9956800" y="762000"/>
            <a:ext cx="2235200" cy="609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dirty="0">
                <a:solidFill>
                  <a:schemeClr val="bg1">
                    <a:lumMod val="85000"/>
                  </a:schemeClr>
                </a:solidFill>
              </a:rPr>
              <a:t>   </a:t>
            </a:r>
          </a:p>
        </p:txBody>
      </p:sp>
      <p:sp>
        <p:nvSpPr>
          <p:cNvPr id="5" name="Rectangle 4"/>
          <p:cNvSpPr/>
          <p:nvPr/>
        </p:nvSpPr>
        <p:spPr>
          <a:xfrm>
            <a:off x="9956800" y="762000"/>
            <a:ext cx="61384" cy="6096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2" name="Title 1"/>
          <p:cNvSpPr>
            <a:spLocks noGrp="1"/>
          </p:cNvSpPr>
          <p:nvPr>
            <p:ph type="title"/>
          </p:nvPr>
        </p:nvSpPr>
        <p:spPr>
          <a:xfrm>
            <a:off x="816864" y="1"/>
            <a:ext cx="10871200" cy="747889"/>
          </a:xfrm>
        </p:spPr>
        <p:txBody>
          <a:bodyPr/>
          <a:lstStyle>
            <a:lvl1pPr>
              <a:defRPr>
                <a:solidFill>
                  <a:schemeClr val="bg1"/>
                </a:solidFill>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023090"/>
            <a:ext cx="8849939" cy="49388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5114188"/>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3"/>
          <p:cNvSpPr/>
          <p:nvPr/>
        </p:nvSpPr>
        <p:spPr>
          <a:xfrm>
            <a:off x="0" y="1058865"/>
            <a:ext cx="12192000" cy="1531937"/>
          </a:xfrm>
          <a:prstGeom prst="rect">
            <a:avLst/>
          </a:prstGeom>
          <a:solidFill>
            <a:srgbClr val="173656"/>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5" name="Rectangle 4"/>
          <p:cNvSpPr/>
          <p:nvPr/>
        </p:nvSpPr>
        <p:spPr>
          <a:xfrm>
            <a:off x="0" y="2"/>
            <a:ext cx="12192000" cy="1058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3" name="Text Placeholder 2"/>
          <p:cNvSpPr>
            <a:spLocks noGrp="1"/>
          </p:cNvSpPr>
          <p:nvPr>
            <p:ph type="body" idx="1"/>
          </p:nvPr>
        </p:nvSpPr>
        <p:spPr>
          <a:xfrm>
            <a:off x="694426" y="1058333"/>
            <a:ext cx="10940209" cy="1532467"/>
          </a:xfrm>
        </p:spPr>
        <p:txBody>
          <a:bodyPr anchor="ctr">
            <a:normAutofit/>
          </a:bodyPr>
          <a:lstStyle>
            <a:lvl1pPr marL="0" indent="0">
              <a:spcAft>
                <a:spcPts val="600"/>
              </a:spcAft>
              <a:buNone/>
              <a:defRPr sz="4000">
                <a:solidFill>
                  <a:srgbClr val="FFFFFF"/>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Edit Master text styles</a:t>
            </a:r>
          </a:p>
        </p:txBody>
      </p:sp>
      <p:sp>
        <p:nvSpPr>
          <p:cNvPr id="6" name="Text Placeholder 2"/>
          <p:cNvSpPr>
            <a:spLocks noGrp="1"/>
          </p:cNvSpPr>
          <p:nvPr>
            <p:ph type="body" idx="10"/>
          </p:nvPr>
        </p:nvSpPr>
        <p:spPr>
          <a:xfrm>
            <a:off x="694426" y="2590801"/>
            <a:ext cx="10940209" cy="1532467"/>
          </a:xfrm>
        </p:spPr>
        <p:txBody>
          <a:bodyPr anchor="ctr">
            <a:normAutofit/>
          </a:bodyPr>
          <a:lstStyle>
            <a:lvl1pPr marL="0" indent="0">
              <a:spcAft>
                <a:spcPts val="600"/>
              </a:spcAft>
              <a:buNone/>
              <a:defRPr sz="3200">
                <a:solidFill>
                  <a:srgbClr val="4980A7"/>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Edit Master text styles</a:t>
            </a:r>
          </a:p>
        </p:txBody>
      </p:sp>
    </p:spTree>
    <p:extLst>
      <p:ext uri="{BB962C8B-B14F-4D97-AF65-F5344CB8AC3E}">
        <p14:creationId xmlns:p14="http://schemas.microsoft.com/office/powerpoint/2010/main" val="274505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a:p>
        </p:txBody>
      </p:sp>
      <p:sp>
        <p:nvSpPr>
          <p:cNvPr id="9" name="Content Placeholder 8"/>
          <p:cNvSpPr>
            <a:spLocks noGrp="1"/>
          </p:cNvSpPr>
          <p:nvPr>
            <p:ph sz="quarter" idx="1"/>
          </p:nvPr>
        </p:nvSpPr>
        <p:spPr>
          <a:xfrm>
            <a:off x="812800" y="1589567"/>
            <a:ext cx="5181600" cy="457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6459868" y="1589567"/>
            <a:ext cx="5181600" cy="457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67126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0100" y="2"/>
            <a:ext cx="10871200" cy="776111"/>
          </a:xfrm>
        </p:spPr>
        <p:txBody>
          <a:bodyPr/>
          <a:lstStyle>
            <a:lvl1pPr>
              <a:defRPr>
                <a:solidFill>
                  <a:srgbClr val="FFFFFF"/>
                </a:solidFill>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1890240"/>
            <a:ext cx="5181600" cy="42220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1890240"/>
            <a:ext cx="5181600" cy="42220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812800" y="1204440"/>
            <a:ext cx="5181600" cy="640080"/>
          </a:xfrm>
          <a:solidFill>
            <a:srgbClr val="27668F"/>
          </a:solidFill>
        </p:spPr>
        <p:txBody>
          <a:bodyPr rtlCol="0" anchor="ctr"/>
          <a:lstStyle>
            <a:lvl1pPr marL="0" indent="0">
              <a:buFontTx/>
              <a:buNone/>
              <a:defRPr sz="2000" b="1">
                <a:solidFill>
                  <a:srgbClr val="FFFFFF"/>
                </a:solidFill>
              </a:defRPr>
            </a:lvl1pPr>
          </a:lstStyle>
          <a:p>
            <a:pPr lvl="0"/>
            <a:r>
              <a:rPr lang="en-US" smtClean="0"/>
              <a:t>Edit Master text styles</a:t>
            </a:r>
          </a:p>
        </p:txBody>
      </p:sp>
      <p:sp>
        <p:nvSpPr>
          <p:cNvPr id="15" name="Text Placeholder 14"/>
          <p:cNvSpPr>
            <a:spLocks noGrp="1"/>
          </p:cNvSpPr>
          <p:nvPr>
            <p:ph type="body" sz="quarter" idx="3"/>
          </p:nvPr>
        </p:nvSpPr>
        <p:spPr>
          <a:xfrm>
            <a:off x="6400800" y="1204440"/>
            <a:ext cx="5181600" cy="640080"/>
          </a:xfrm>
          <a:solidFill>
            <a:srgbClr val="27668F"/>
          </a:solidFill>
        </p:spPr>
        <p:txBody>
          <a:bodyPr rtlCol="0" anchor="ctr"/>
          <a:lstStyle>
            <a:lvl1pPr marL="0" indent="0">
              <a:buFontTx/>
              <a:buNone/>
              <a:defRPr sz="2000" b="1">
                <a:solidFill>
                  <a:srgbClr val="FFFFFF"/>
                </a:solidFill>
              </a:defRPr>
            </a:lvl1pPr>
          </a:lstStyle>
          <a:p>
            <a:pPr lvl="0"/>
            <a:r>
              <a:rPr lang="en-US" smtClean="0"/>
              <a:t>Edit Master text styles</a:t>
            </a:r>
          </a:p>
        </p:txBody>
      </p:sp>
    </p:spTree>
    <p:extLst>
      <p:ext uri="{BB962C8B-B14F-4D97-AF65-F5344CB8AC3E}">
        <p14:creationId xmlns:p14="http://schemas.microsoft.com/office/powerpoint/2010/main" val="16154772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780874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Rectangle 2"/>
          <p:cNvSpPr/>
          <p:nvPr/>
        </p:nvSpPr>
        <p:spPr>
          <a:xfrm>
            <a:off x="0" y="1104901"/>
            <a:ext cx="12192000" cy="622300"/>
          </a:xfrm>
          <a:prstGeom prst="rect">
            <a:avLst/>
          </a:prstGeom>
          <a:solidFill>
            <a:srgbClr val="031C3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5" name="Rectangle 4"/>
          <p:cNvSpPr/>
          <p:nvPr/>
        </p:nvSpPr>
        <p:spPr>
          <a:xfrm>
            <a:off x="0" y="749301"/>
            <a:ext cx="12192000" cy="568483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4" name="Title 1"/>
          <p:cNvSpPr>
            <a:spLocks noGrp="1"/>
          </p:cNvSpPr>
          <p:nvPr>
            <p:ph type="title"/>
          </p:nvPr>
        </p:nvSpPr>
        <p:spPr>
          <a:xfrm>
            <a:off x="812800" y="0"/>
            <a:ext cx="10871200" cy="749184"/>
          </a:xfrm>
        </p:spPr>
        <p:txBody>
          <a:bodyPr/>
          <a:lstStyle>
            <a:lvl1pPr>
              <a:defRPr>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044604"/>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Rectangle 1"/>
          <p:cNvSpPr/>
          <p:nvPr/>
        </p:nvSpPr>
        <p:spPr>
          <a:xfrm>
            <a:off x="0" y="-98424"/>
            <a:ext cx="12192000" cy="917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srgbClr val="FFFFFF"/>
              </a:solidFill>
            </a:endParaRPr>
          </a:p>
        </p:txBody>
      </p:sp>
    </p:spTree>
    <p:extLst>
      <p:ext uri="{BB962C8B-B14F-4D97-AF65-F5344CB8AC3E}">
        <p14:creationId xmlns:p14="http://schemas.microsoft.com/office/powerpoint/2010/main" val="24534112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1"/>
            <a:ext cx="12192000" cy="749300"/>
          </a:xfrm>
          <a:prstGeom prst="rect">
            <a:avLst/>
          </a:prstGeom>
          <a:ln/>
          <a:effectLst/>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US" sz="1400"/>
          </a:p>
        </p:txBody>
      </p:sp>
      <p:sp>
        <p:nvSpPr>
          <p:cNvPr id="1027" name="Title Placeholder 21"/>
          <p:cNvSpPr>
            <a:spLocks noGrp="1"/>
          </p:cNvSpPr>
          <p:nvPr>
            <p:ph type="title"/>
          </p:nvPr>
        </p:nvSpPr>
        <p:spPr bwMode="auto">
          <a:xfrm>
            <a:off x="812800" y="1"/>
            <a:ext cx="1087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8" name="Text Placeholder 12"/>
          <p:cNvSpPr>
            <a:spLocks noGrp="1"/>
          </p:cNvSpPr>
          <p:nvPr>
            <p:ph type="body" idx="1"/>
          </p:nvPr>
        </p:nvSpPr>
        <p:spPr bwMode="auto">
          <a:xfrm>
            <a:off x="817033" y="1196975"/>
            <a:ext cx="108712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pic>
        <p:nvPicPr>
          <p:cNvPr id="1029" name="Picture 1" descr="wordmark-onelineMedBlu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17034" y="6583363"/>
            <a:ext cx="3456517"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34748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200" kern="1200">
          <a:solidFill>
            <a:schemeClr val="bg1"/>
          </a:solidFill>
          <a:latin typeface="Arial" panose="020B0604020202020204" pitchFamily="34" charset="0"/>
          <a:ea typeface="MS PGothic" panose="020B0600070205080204" pitchFamily="34" charset="-128"/>
          <a:cs typeface="Arial" panose="020B0604020202020204" pitchFamily="34" charset="0"/>
        </a:defRPr>
      </a:lvl1pPr>
      <a:lvl2pPr algn="l" rtl="0" eaLnBrk="1" fontAlgn="base" hangingPunct="1">
        <a:spcBef>
          <a:spcPct val="0"/>
        </a:spcBef>
        <a:spcAft>
          <a:spcPct val="0"/>
        </a:spcAft>
        <a:defRPr sz="3200">
          <a:solidFill>
            <a:schemeClr val="bg1"/>
          </a:solidFill>
          <a:latin typeface="Calibri" charset="0"/>
          <a:ea typeface="MS PGothic" panose="020B0600070205080204" pitchFamily="34" charset="-128"/>
        </a:defRPr>
      </a:lvl2pPr>
      <a:lvl3pPr algn="l" rtl="0" eaLnBrk="1" fontAlgn="base" hangingPunct="1">
        <a:spcBef>
          <a:spcPct val="0"/>
        </a:spcBef>
        <a:spcAft>
          <a:spcPct val="0"/>
        </a:spcAft>
        <a:defRPr sz="3200">
          <a:solidFill>
            <a:schemeClr val="bg1"/>
          </a:solidFill>
          <a:latin typeface="Calibri" charset="0"/>
          <a:ea typeface="MS PGothic" panose="020B0600070205080204" pitchFamily="34" charset="-128"/>
        </a:defRPr>
      </a:lvl3pPr>
      <a:lvl4pPr algn="l" rtl="0" eaLnBrk="1" fontAlgn="base" hangingPunct="1">
        <a:spcBef>
          <a:spcPct val="0"/>
        </a:spcBef>
        <a:spcAft>
          <a:spcPct val="0"/>
        </a:spcAft>
        <a:defRPr sz="3200">
          <a:solidFill>
            <a:schemeClr val="bg1"/>
          </a:solidFill>
          <a:latin typeface="Calibri" charset="0"/>
          <a:ea typeface="MS PGothic" panose="020B0600070205080204" pitchFamily="34" charset="-128"/>
        </a:defRPr>
      </a:lvl4pPr>
      <a:lvl5pPr algn="l" rtl="0" eaLnBrk="1" fontAlgn="base" hangingPunct="1">
        <a:spcBef>
          <a:spcPct val="0"/>
        </a:spcBef>
        <a:spcAft>
          <a:spcPct val="0"/>
        </a:spcAft>
        <a:defRPr sz="3200">
          <a:solidFill>
            <a:schemeClr val="bg1"/>
          </a:solidFill>
          <a:latin typeface="Calibri" charset="0"/>
          <a:ea typeface="MS PGothic" panose="020B0600070205080204" pitchFamily="34" charset="-128"/>
        </a:defRPr>
      </a:lvl5pPr>
      <a:lvl6pPr marL="457189" algn="l" rtl="0" eaLnBrk="1" fontAlgn="base" hangingPunct="1">
        <a:spcBef>
          <a:spcPct val="0"/>
        </a:spcBef>
        <a:spcAft>
          <a:spcPct val="0"/>
        </a:spcAft>
        <a:defRPr sz="4400">
          <a:solidFill>
            <a:srgbClr val="CDD74C"/>
          </a:solidFill>
          <a:latin typeface="Calibri" charset="0"/>
          <a:ea typeface="ＭＳ Ｐゴシック" charset="0"/>
        </a:defRPr>
      </a:lvl6pPr>
      <a:lvl7pPr marL="914377" algn="l" rtl="0" eaLnBrk="1" fontAlgn="base" hangingPunct="1">
        <a:spcBef>
          <a:spcPct val="0"/>
        </a:spcBef>
        <a:spcAft>
          <a:spcPct val="0"/>
        </a:spcAft>
        <a:defRPr sz="4400">
          <a:solidFill>
            <a:srgbClr val="CDD74C"/>
          </a:solidFill>
          <a:latin typeface="Calibri" charset="0"/>
          <a:ea typeface="ＭＳ Ｐゴシック" charset="0"/>
        </a:defRPr>
      </a:lvl7pPr>
      <a:lvl8pPr marL="1371566" algn="l" rtl="0" eaLnBrk="1" fontAlgn="base" hangingPunct="1">
        <a:spcBef>
          <a:spcPct val="0"/>
        </a:spcBef>
        <a:spcAft>
          <a:spcPct val="0"/>
        </a:spcAft>
        <a:defRPr sz="4400">
          <a:solidFill>
            <a:srgbClr val="CDD74C"/>
          </a:solidFill>
          <a:latin typeface="Calibri" charset="0"/>
          <a:ea typeface="ＭＳ Ｐゴシック" charset="0"/>
        </a:defRPr>
      </a:lvl8pPr>
      <a:lvl9pPr marL="1828754" algn="l" rtl="0" eaLnBrk="1" fontAlgn="base" hangingPunct="1">
        <a:spcBef>
          <a:spcPct val="0"/>
        </a:spcBef>
        <a:spcAft>
          <a:spcPct val="0"/>
        </a:spcAft>
        <a:defRPr sz="4400">
          <a:solidFill>
            <a:srgbClr val="CDD74C"/>
          </a:solidFill>
          <a:latin typeface="Calibri" charset="0"/>
          <a:ea typeface="ＭＳ Ｐゴシック" charset="0"/>
        </a:defRPr>
      </a:lvl9pPr>
    </p:titleStyle>
    <p:bodyStyle>
      <a:lvl1pPr marL="319080" indent="-319080" algn="l" rtl="0" eaLnBrk="1" fontAlgn="base" hangingPunct="1">
        <a:spcBef>
          <a:spcPts val="700"/>
        </a:spcBef>
        <a:spcAft>
          <a:spcPct val="0"/>
        </a:spcAft>
        <a:buClr>
          <a:srgbClr val="4980A7"/>
        </a:buClr>
        <a:buSzPct val="60000"/>
        <a:buFont typeface="Wingdings" panose="05000000000000000000" pitchFamily="2" charset="2"/>
        <a:buChar char=""/>
        <a:defRPr sz="2800" kern="1200">
          <a:solidFill>
            <a:srgbClr val="031C33"/>
          </a:solidFill>
          <a:latin typeface="Arial" panose="020B0604020202020204" pitchFamily="34" charset="0"/>
          <a:ea typeface="MS PGothic" panose="020B0600070205080204" pitchFamily="34" charset="-128"/>
          <a:cs typeface="Arial" panose="020B0604020202020204" pitchFamily="34" charset="0"/>
        </a:defRPr>
      </a:lvl1pPr>
      <a:lvl2pPr marL="639747" indent="-273044" algn="l" rtl="0" eaLnBrk="1" fontAlgn="base" hangingPunct="1">
        <a:spcBef>
          <a:spcPts val="551"/>
        </a:spcBef>
        <a:spcAft>
          <a:spcPct val="0"/>
        </a:spcAft>
        <a:buClr>
          <a:srgbClr val="4980A7"/>
        </a:buClr>
        <a:buSzPct val="70000"/>
        <a:buFont typeface="Wingdings 2" panose="05020102010507070707" pitchFamily="18" charset="2"/>
        <a:buChar char=""/>
        <a:defRPr sz="2400" kern="1200">
          <a:solidFill>
            <a:srgbClr val="031C33"/>
          </a:solidFill>
          <a:latin typeface="Arial" panose="020B0604020202020204" pitchFamily="34" charset="0"/>
          <a:ea typeface="MS PGothic" panose="020B0600070205080204" pitchFamily="34" charset="-128"/>
          <a:cs typeface="Arial" panose="020B0604020202020204" pitchFamily="34" charset="0"/>
        </a:defRPr>
      </a:lvl2pPr>
      <a:lvl3pPr marL="914377" indent="-228594" algn="l" rtl="0" eaLnBrk="1" fontAlgn="base" hangingPunct="1">
        <a:spcBef>
          <a:spcPts val="500"/>
        </a:spcBef>
        <a:spcAft>
          <a:spcPct val="0"/>
        </a:spcAft>
        <a:buClr>
          <a:srgbClr val="4980A7"/>
        </a:buClr>
        <a:buSzPct val="75000"/>
        <a:buFont typeface="Wingdings" panose="05000000000000000000" pitchFamily="2" charset="2"/>
        <a:buChar char=""/>
        <a:defRPr sz="2300" kern="1200">
          <a:solidFill>
            <a:srgbClr val="031C33"/>
          </a:solidFill>
          <a:latin typeface="Arial" panose="020B0604020202020204" pitchFamily="34" charset="0"/>
          <a:ea typeface="MS PGothic" panose="020B0600070205080204" pitchFamily="34" charset="-128"/>
          <a:cs typeface="Arial" panose="020B0604020202020204" pitchFamily="34" charset="0"/>
        </a:defRPr>
      </a:lvl3pPr>
      <a:lvl4pPr marL="1371566" indent="-228594" algn="l" rtl="0" eaLnBrk="1" fontAlgn="base" hangingPunct="1">
        <a:spcBef>
          <a:spcPts val="400"/>
        </a:spcBef>
        <a:spcAft>
          <a:spcPct val="0"/>
        </a:spcAft>
        <a:buClr>
          <a:srgbClr val="4980A7"/>
        </a:buClr>
        <a:buSzPct val="75000"/>
        <a:buFont typeface="Wingdings" panose="05000000000000000000" pitchFamily="2" charset="2"/>
        <a:buChar char=""/>
        <a:defRPr sz="2000" kern="1200">
          <a:solidFill>
            <a:srgbClr val="031C33"/>
          </a:solidFill>
          <a:latin typeface="Arial" panose="020B0604020202020204" pitchFamily="34" charset="0"/>
          <a:ea typeface="MS PGothic" panose="020B0600070205080204" pitchFamily="34" charset="-128"/>
          <a:cs typeface="Arial" panose="020B0604020202020204" pitchFamily="34" charset="0"/>
        </a:defRPr>
      </a:lvl4pPr>
      <a:lvl5pPr marL="1828754" indent="-228594" algn="l" rtl="0" eaLnBrk="1" fontAlgn="base" hangingPunct="1">
        <a:spcBef>
          <a:spcPts val="400"/>
        </a:spcBef>
        <a:spcAft>
          <a:spcPct val="0"/>
        </a:spcAft>
        <a:buClr>
          <a:srgbClr val="4980A7"/>
        </a:buClr>
        <a:buSzPct val="65000"/>
        <a:buFont typeface="Wingdings" panose="05000000000000000000" pitchFamily="2" charset="2"/>
        <a:buChar char=""/>
        <a:defRPr sz="2000" kern="1200">
          <a:solidFill>
            <a:srgbClr val="031C33"/>
          </a:solidFill>
          <a:latin typeface="Arial" panose="020B0604020202020204" pitchFamily="34" charset="0"/>
          <a:ea typeface="MS PGothic" panose="020B0600070205080204" pitchFamily="34" charset="-128"/>
          <a:cs typeface="Arial" panose="020B0604020202020204" pitchFamily="34" charset="0"/>
        </a:defRPr>
      </a:lvl5pPr>
      <a:lvl6pPr marL="2103067" indent="-228594"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381" indent="-228594"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694" indent="-228594"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07" indent="-228594"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6.gif"/><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png"/><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1.jpg"/><Relationship Id="rId11" Type="http://schemas.openxmlformats.org/officeDocument/2006/relationships/image" Target="../media/image36.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png"/><Relationship Id="rId14" Type="http://schemas.openxmlformats.org/officeDocument/2006/relationships/image" Target="../media/image39.jpg"/></Relationships>
</file>

<file path=ppt/slides/_rels/slide19.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50.jp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jp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2" Type="http://schemas.openxmlformats.org/officeDocument/2006/relationships/notesSlide" Target="../notesSlides/notesSlide19.xml"/><Relationship Id="rId16" Type="http://schemas.openxmlformats.org/officeDocument/2006/relationships/image" Target="../media/image53.jp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11.xml"/><Relationship Id="rId6" Type="http://schemas.openxmlformats.org/officeDocument/2006/relationships/image" Target="../media/image43.jpg"/><Relationship Id="rId11" Type="http://schemas.openxmlformats.org/officeDocument/2006/relationships/image" Target="../media/image48.jp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jpg"/><Relationship Id="rId15" Type="http://schemas.openxmlformats.org/officeDocument/2006/relationships/image" Target="../media/image52.jp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jp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jpg"/><Relationship Id="rId9" Type="http://schemas.openxmlformats.org/officeDocument/2006/relationships/image" Target="../media/image46.jpg"/><Relationship Id="rId14" Type="http://schemas.openxmlformats.org/officeDocument/2006/relationships/image" Target="../media/image51.jp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89.tiff"/><Relationship Id="rId13" Type="http://schemas.openxmlformats.org/officeDocument/2006/relationships/image" Target="../media/image94.tiff"/><Relationship Id="rId3" Type="http://schemas.openxmlformats.org/officeDocument/2006/relationships/image" Target="../media/image84.png"/><Relationship Id="rId7" Type="http://schemas.openxmlformats.org/officeDocument/2006/relationships/image" Target="../media/image88.tiff"/><Relationship Id="rId12" Type="http://schemas.openxmlformats.org/officeDocument/2006/relationships/image" Target="../media/image93.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tiff"/><Relationship Id="rId11" Type="http://schemas.openxmlformats.org/officeDocument/2006/relationships/image" Target="../media/image92.tiff"/><Relationship Id="rId5" Type="http://schemas.openxmlformats.org/officeDocument/2006/relationships/image" Target="../media/image86.tiff"/><Relationship Id="rId15" Type="http://schemas.openxmlformats.org/officeDocument/2006/relationships/image" Target="../media/image96.png"/><Relationship Id="rId10" Type="http://schemas.openxmlformats.org/officeDocument/2006/relationships/image" Target="../media/image91.tiff"/><Relationship Id="rId4" Type="http://schemas.openxmlformats.org/officeDocument/2006/relationships/image" Target="../media/image85.tiff"/><Relationship Id="rId9" Type="http://schemas.openxmlformats.org/officeDocument/2006/relationships/image" Target="../media/image90.tiff"/><Relationship Id="rId1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ea typeface="Questrial"/>
                <a:cs typeface="Arial" panose="020B0604020202020204" pitchFamily="34" charset="0"/>
                <a:sym typeface="Questrial"/>
              </a:rPr>
              <a:t>Outline</a:t>
            </a:r>
            <a:endParaRPr lang="en-US" b="0" i="0" u="none" strike="noStrike" cap="none" dirty="0">
              <a:ea typeface="Questrial"/>
              <a:cs typeface="Arial" panose="020B0604020202020204" pitchFamily="34" charset="0"/>
              <a:sym typeface="Questrial"/>
            </a:endParaRPr>
          </a:p>
        </p:txBody>
      </p:sp>
      <p:sp>
        <p:nvSpPr>
          <p:cNvPr id="98" name="Shape 98"/>
          <p:cNvSpPr txBox="1">
            <a:spLocks noGrp="1"/>
          </p:cNvSpPr>
          <p:nvPr>
            <p:ph sz="quarter" idx="1"/>
          </p:nvPr>
        </p:nvSpPr>
        <p:spPr>
          <a:prstGeom prst="rect">
            <a:avLst/>
          </a:prstGeom>
          <a:noFill/>
          <a:ln>
            <a:noFill/>
          </a:ln>
        </p:spPr>
        <p:txBody>
          <a:bodyPr wrap="square" lIns="45700" tIns="45700" rIns="45700" bIns="45700" anchor="t" anchorCtr="0">
            <a:noAutofit/>
          </a:bodyPr>
          <a:lstStyle/>
          <a:p>
            <a:pPr marL="91440" marR="0" lvl="0" indent="-91440" algn="l" rtl="0">
              <a:lnSpc>
                <a:spcPct val="90000"/>
              </a:lnSpc>
              <a:spcBef>
                <a:spcPts val="0"/>
              </a:spcBef>
              <a:spcAft>
                <a:spcPts val="0"/>
              </a:spcAft>
              <a:buClr>
                <a:schemeClr val="accent2"/>
              </a:buClr>
              <a:buSzPct val="100000"/>
              <a:buFont typeface="Questrial"/>
              <a:buChar char=" "/>
            </a:pPr>
            <a:r>
              <a:rPr lang="en-US" sz="2400" b="0" i="0" u="none" strike="noStrike" cap="none" dirty="0">
                <a:solidFill>
                  <a:schemeClr val="dk1"/>
                </a:solidFill>
                <a:ea typeface="Questrial"/>
                <a:sym typeface="Questrial"/>
              </a:rPr>
              <a:t>GPU </a:t>
            </a:r>
            <a:r>
              <a:rPr lang="en-US" sz="2400" b="0" i="0" u="none" strike="noStrike" cap="none" dirty="0" smtClean="0">
                <a:solidFill>
                  <a:schemeClr val="dk1"/>
                </a:solidFill>
                <a:ea typeface="Questrial"/>
                <a:sym typeface="Questrial"/>
              </a:rPr>
              <a:t>computing &amp; CUDA</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dirty="0" smtClean="0">
                <a:solidFill>
                  <a:schemeClr val="dk1"/>
                </a:solidFill>
                <a:ea typeface="Questrial"/>
                <a:sym typeface="Questrial"/>
              </a:rPr>
              <a:t>What is a GPU</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ea typeface="Questrial"/>
                <a:sym typeface="Questrial"/>
              </a:rPr>
              <a:t>What are GPUs for</a:t>
            </a:r>
            <a:endParaRPr lang="en-US" sz="2200" b="0" i="0" u="none" strike="noStrike" cap="none" dirty="0">
              <a:solidFill>
                <a:schemeClr val="dk1"/>
              </a:solidFill>
              <a:ea typeface="Questrial"/>
              <a:sym typeface="Questrial"/>
            </a:endParaRPr>
          </a:p>
          <a:p>
            <a:pPr marL="744531" lvl="2" indent="-342900">
              <a:lnSpc>
                <a:spcPct val="90000"/>
              </a:lnSpc>
              <a:spcBef>
                <a:spcPts val="6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ea typeface="Questrial"/>
                <a:sym typeface="Questrial"/>
              </a:rPr>
              <a:t>Why you need them for scientific computing</a:t>
            </a:r>
          </a:p>
          <a:p>
            <a:pPr marL="539806" lvl="2" indent="-138175">
              <a:lnSpc>
                <a:spcPct val="90000"/>
              </a:lnSpc>
              <a:spcBef>
                <a:spcPts val="600"/>
              </a:spcBef>
              <a:spcAft>
                <a:spcPts val="0"/>
              </a:spcAft>
              <a:buClrTx/>
              <a:buSzPct val="100000"/>
              <a:buFont typeface="Noto Sans Symbols"/>
              <a:buChar char="•"/>
            </a:pPr>
            <a:endParaRPr lang="en-US" sz="2400" dirty="0"/>
          </a:p>
          <a:p>
            <a:pPr marL="0" lvl="0" indent="0">
              <a:lnSpc>
                <a:spcPct val="90000"/>
              </a:lnSpc>
              <a:spcBef>
                <a:spcPts val="0"/>
              </a:spcBef>
              <a:spcAft>
                <a:spcPts val="0"/>
              </a:spcAft>
              <a:buClr>
                <a:schemeClr val="accent2"/>
              </a:buClr>
              <a:buSzPct val="100000"/>
              <a:buNone/>
            </a:pPr>
            <a:r>
              <a:rPr lang="en-US" sz="2400" dirty="0" smtClean="0">
                <a:solidFill>
                  <a:schemeClr val="dk1"/>
                </a:solidFill>
                <a:ea typeface="Questrial"/>
                <a:sym typeface="Questrial"/>
              </a:rPr>
              <a:t>Machine Learning (ML) </a:t>
            </a:r>
            <a:r>
              <a:rPr lang="en-US" sz="2400" dirty="0">
                <a:solidFill>
                  <a:schemeClr val="dk1"/>
                </a:solidFill>
                <a:ea typeface="Questrial"/>
                <a:sym typeface="Questrial"/>
              </a:rPr>
              <a:t>and </a:t>
            </a:r>
            <a:r>
              <a:rPr lang="en-US" sz="2400" dirty="0" smtClean="0">
                <a:solidFill>
                  <a:schemeClr val="dk1"/>
                </a:solidFill>
                <a:ea typeface="Questrial"/>
                <a:sym typeface="Questrial"/>
              </a:rPr>
              <a:t>Convolutional Neural Networks (CNNs)</a:t>
            </a:r>
            <a:endParaRPr lang="en-US" sz="2400" dirty="0">
              <a:solidFill>
                <a:schemeClr val="dk1"/>
              </a:solidFill>
              <a:ea typeface="Questrial"/>
              <a:sym typeface="Questrial"/>
            </a:endParaRP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dirty="0" smtClean="0">
                <a:solidFill>
                  <a:schemeClr val="dk1"/>
                </a:solidFill>
                <a:ea typeface="Questrial"/>
                <a:sym typeface="Questrial"/>
              </a:rPr>
              <a:t>Machine learning esp. classification</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dirty="0" smtClean="0">
                <a:solidFill>
                  <a:schemeClr val="dk1"/>
                </a:solidFill>
                <a:ea typeface="Questrial"/>
                <a:sym typeface="Questrial"/>
              </a:rPr>
              <a:t>Neural networks and CNNs</a:t>
            </a:r>
          </a:p>
          <a:p>
            <a:pPr marL="744531" lvl="2" indent="-342900">
              <a:lnSpc>
                <a:spcPct val="90000"/>
              </a:lnSpc>
              <a:spcBef>
                <a:spcPts val="400"/>
              </a:spcBef>
              <a:spcAft>
                <a:spcPts val="0"/>
              </a:spcAft>
              <a:buClrTx/>
              <a:buSzPct val="100000"/>
              <a:buFont typeface="Wingdings" panose="05000000000000000000" pitchFamily="2" charset="2"/>
              <a:buChar char="Ø"/>
            </a:pPr>
            <a:endParaRPr lang="en-US" sz="2400" dirty="0" smtClean="0">
              <a:sym typeface="Questrial"/>
            </a:endParaRPr>
          </a:p>
          <a:p>
            <a:pPr marL="127001" lvl="1" indent="0">
              <a:lnSpc>
                <a:spcPct val="90000"/>
              </a:lnSpc>
              <a:spcBef>
                <a:spcPts val="400"/>
              </a:spcBef>
              <a:spcAft>
                <a:spcPts val="0"/>
              </a:spcAft>
              <a:buClrTx/>
              <a:buSzPct val="100000"/>
              <a:buNone/>
            </a:pPr>
            <a:r>
              <a:rPr lang="en-US" b="0" i="0" u="none" strike="noStrike" cap="none" dirty="0" smtClean="0">
                <a:solidFill>
                  <a:schemeClr val="dk1"/>
                </a:solidFill>
                <a:ea typeface="Questrial"/>
                <a:sym typeface="Questrial"/>
              </a:rPr>
              <a:t>Imaging </a:t>
            </a:r>
            <a:r>
              <a:rPr lang="en-US" b="0" i="0" u="none" strike="noStrike" cap="none" dirty="0" err="1" smtClean="0">
                <a:solidFill>
                  <a:schemeClr val="dk1"/>
                </a:solidFill>
                <a:ea typeface="Questrial"/>
                <a:sym typeface="Questrial"/>
              </a:rPr>
              <a:t>FlowCytobot</a:t>
            </a:r>
            <a:r>
              <a:rPr lang="en-US" b="0" i="0" u="none" strike="noStrike" cap="none" dirty="0" smtClean="0">
                <a:solidFill>
                  <a:schemeClr val="dk1"/>
                </a:solidFill>
                <a:ea typeface="Questrial"/>
                <a:sym typeface="Questrial"/>
              </a:rPr>
              <a:t> (IFCB) convolutional neural network result</a:t>
            </a:r>
            <a:endParaRPr lang="en-US" b="0" i="0" u="none" strike="noStrike" cap="none" dirty="0">
              <a:solidFill>
                <a:schemeClr val="dk1"/>
              </a:solidFill>
              <a:ea typeface="Questrial"/>
              <a:sym typeface="Questrial"/>
            </a:endParaRP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ea typeface="Questrial"/>
                <a:sym typeface="Questrial"/>
              </a:rPr>
              <a:t>What is IFCB and what data does it produce</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ea typeface="Questrial"/>
                <a:sym typeface="Questrial"/>
              </a:rPr>
              <a:t>Recent experiments comparing CNNs with traditional ML</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200" dirty="0" smtClean="0">
                <a:solidFill>
                  <a:schemeClr val="dk1"/>
                </a:solidFill>
                <a:ea typeface="Questrial"/>
                <a:sym typeface="Questrial"/>
              </a:rPr>
              <a:t>Preliminary performance results and future research directions</a:t>
            </a:r>
            <a:endParaRPr lang="en-US" sz="2200" b="0" i="0" u="none" strike="noStrike" cap="none" dirty="0" smtClean="0">
              <a:solidFill>
                <a:schemeClr val="dk1"/>
              </a:solidFill>
              <a:ea typeface="Questrial"/>
              <a:sym typeface="Quest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ea typeface="Questrial"/>
                <a:cs typeface="Arial" panose="020B0604020202020204" pitchFamily="34" charset="0"/>
                <a:sym typeface="Questrial"/>
              </a:rPr>
              <a:t>How does it compare to normal computing?</a:t>
            </a:r>
            <a:endParaRPr lang="en-US" b="0" i="0" u="none" strike="noStrike" cap="none" dirty="0">
              <a:ea typeface="Questrial"/>
              <a:cs typeface="Arial" panose="020B0604020202020204" pitchFamily="34" charset="0"/>
              <a:sym typeface="Questrial"/>
            </a:endParaRPr>
          </a:p>
        </p:txBody>
      </p:sp>
      <p:sp>
        <p:nvSpPr>
          <p:cNvPr id="261" name="Shape 261"/>
          <p:cNvSpPr txBox="1">
            <a:spLocks noGrp="1"/>
          </p:cNvSpPr>
          <p:nvPr>
            <p:ph sz="quarter" idx="1"/>
          </p:nvPr>
        </p:nvSpPr>
        <p:spPr>
          <a:prstGeom prst="rect">
            <a:avLst/>
          </a:prstGeom>
          <a:noFill/>
          <a:ln>
            <a:noFill/>
          </a:ln>
        </p:spPr>
        <p:txBody>
          <a:bodyPr wrap="square" lIns="45700" tIns="45700" rIns="45700" bIns="45700" anchor="t" anchorCtr="0">
            <a:noAutofit/>
          </a:bodyPr>
          <a:lstStyle/>
          <a:p>
            <a:pPr marR="0" lvl="0" algn="l" rtl="0">
              <a:lnSpc>
                <a:spcPct val="90000"/>
              </a:lnSpc>
              <a:spcBef>
                <a:spcPts val="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CUDA has full support C/C++ (and much more.) </a:t>
            </a:r>
            <a:endParaRPr lang="en-US" sz="2200"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Code runs as if it was done on a CPU</a:t>
            </a:r>
          </a:p>
          <a:p>
            <a:pPr marR="0" lvl="0" algn="l" rtl="0">
              <a:lnSpc>
                <a:spcPct val="90000"/>
              </a:lnSpc>
              <a:spcBef>
                <a:spcPts val="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Example: Running a Fast Fourier Transform algorithm on a GPU</a:t>
            </a:r>
            <a:endPar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endParaRPr>
          </a:p>
        </p:txBody>
      </p:sp>
      <p:pic>
        <p:nvPicPr>
          <p:cNvPr id="4" name="Picture 2" descr="http://www.ni.com/cms/images/devzone/tut/kuykmwtx4672476891230751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41" y="2067700"/>
            <a:ext cx="7677355" cy="4358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Common Uses</a:t>
            </a:r>
            <a:endParaRPr lang="en-US" dirty="0"/>
          </a:p>
        </p:txBody>
      </p:sp>
      <p:sp>
        <p:nvSpPr>
          <p:cNvPr id="3" name="Text Placeholder 2"/>
          <p:cNvSpPr>
            <a:spLocks noGrp="1"/>
          </p:cNvSpPr>
          <p:nvPr>
            <p:ph sz="quarter" idx="1"/>
          </p:nvPr>
        </p:nvSpPr>
        <p:spPr/>
        <p:txBody>
          <a:bodyPr/>
          <a:lstStyle/>
          <a:p>
            <a:pPr>
              <a:buClrTx/>
              <a:buSzPct val="100000"/>
              <a:buFont typeface="Wingdings" panose="05000000000000000000" pitchFamily="2" charset="2"/>
              <a:buChar char="Ø"/>
            </a:pPr>
            <a:r>
              <a:rPr lang="en-US" dirty="0" smtClean="0"/>
              <a:t>Cryptocurrency (e.g., Bitcoin mining)</a:t>
            </a:r>
          </a:p>
          <a:p>
            <a:pPr>
              <a:buClrTx/>
              <a:buSzPct val="100000"/>
              <a:buFont typeface="Wingdings" panose="05000000000000000000" pitchFamily="2" charset="2"/>
              <a:buChar char="Ø"/>
            </a:pPr>
            <a:r>
              <a:rPr lang="en-US" dirty="0"/>
              <a:t>Video gaming including rendering, physics </a:t>
            </a:r>
            <a:r>
              <a:rPr lang="en-US" dirty="0" smtClean="0"/>
              <a:t>simulation</a:t>
            </a:r>
          </a:p>
          <a:p>
            <a:pPr>
              <a:buClrTx/>
              <a:buSzPct val="100000"/>
              <a:buFont typeface="Wingdings" panose="05000000000000000000" pitchFamily="2" charset="2"/>
              <a:buChar char="Ø"/>
            </a:pPr>
            <a:r>
              <a:rPr lang="en-US" dirty="0" smtClean="0"/>
              <a:t>Personal assistants e.g., Alexa, Siri</a:t>
            </a:r>
          </a:p>
          <a:p>
            <a:pPr>
              <a:buClrTx/>
              <a:buSzPct val="100000"/>
              <a:buFont typeface="Wingdings" panose="05000000000000000000" pitchFamily="2" charset="2"/>
              <a:buChar char="Ø"/>
            </a:pPr>
            <a:r>
              <a:rPr lang="en-US" dirty="0" smtClean="0"/>
              <a:t>Machine translation and speech-to-text</a:t>
            </a:r>
          </a:p>
          <a:p>
            <a:pPr>
              <a:buClrTx/>
              <a:buSzPct val="100000"/>
              <a:buFont typeface="Wingdings" panose="05000000000000000000" pitchFamily="2" charset="2"/>
              <a:buChar char="Ø"/>
            </a:pPr>
            <a:r>
              <a:rPr lang="en-US" dirty="0" smtClean="0"/>
              <a:t>Self driving cars and driver assist (e.g., lane crossing detection)</a:t>
            </a:r>
          </a:p>
          <a:p>
            <a:pPr>
              <a:buClrTx/>
              <a:buSzPct val="100000"/>
              <a:buFont typeface="Wingdings" panose="05000000000000000000" pitchFamily="2" charset="2"/>
              <a:buChar char="Ø"/>
            </a:pPr>
            <a:r>
              <a:rPr lang="en-US" dirty="0" smtClean="0"/>
              <a:t>UI such as gesture recognition from accelerometers and cameras</a:t>
            </a:r>
          </a:p>
          <a:p>
            <a:pPr>
              <a:buClrTx/>
              <a:buSzPct val="100000"/>
              <a:buFont typeface="Wingdings" panose="05000000000000000000" pitchFamily="2" charset="2"/>
              <a:buChar char="Ø"/>
            </a:pPr>
            <a:r>
              <a:rPr lang="en-US" dirty="0" smtClean="0"/>
              <a:t>Object identification in images including face recognition</a:t>
            </a:r>
          </a:p>
          <a:p>
            <a:pPr>
              <a:buClrTx/>
              <a:buSzPct val="100000"/>
              <a:buFont typeface="Wingdings" panose="05000000000000000000" pitchFamily="2" charset="2"/>
              <a:buChar char="Ø"/>
            </a:pPr>
            <a:r>
              <a:rPr lang="en-US" dirty="0" smtClean="0"/>
              <a:t>Weather forecasting and climate modeling</a:t>
            </a:r>
          </a:p>
          <a:p>
            <a:pPr>
              <a:buClrTx/>
              <a:buSzPct val="100000"/>
              <a:buFont typeface="Wingdings" panose="05000000000000000000" pitchFamily="2" charset="2"/>
              <a:buChar char="Ø"/>
            </a:pPr>
            <a:r>
              <a:rPr lang="en-US" dirty="0" smtClean="0"/>
              <a:t>Digital signal processing (DSP)</a:t>
            </a:r>
            <a:endParaRPr lang="en-US" dirty="0"/>
          </a:p>
        </p:txBody>
      </p:sp>
      <p:sp>
        <p:nvSpPr>
          <p:cNvPr id="4" name="Rectangle 3"/>
          <p:cNvSpPr/>
          <p:nvPr/>
        </p:nvSpPr>
        <p:spPr>
          <a:xfrm>
            <a:off x="12458700" y="-4827369"/>
            <a:ext cx="6096000" cy="307777"/>
          </a:xfrm>
          <a:prstGeom prst="rect">
            <a:avLst/>
          </a:prstGeom>
        </p:spPr>
        <p:txBody>
          <a:bodyPr>
            <a:spAutoFit/>
          </a:bodyPr>
          <a:lstStyle/>
          <a:p>
            <a:endParaRPr lang="en-US" dirty="0"/>
          </a:p>
        </p:txBody>
      </p:sp>
      <p:sp>
        <p:nvSpPr>
          <p:cNvPr id="5" name="Rectangle 4"/>
          <p:cNvSpPr/>
          <p:nvPr/>
        </p:nvSpPr>
        <p:spPr>
          <a:xfrm>
            <a:off x="12299950" y="-1616557"/>
            <a:ext cx="6096000" cy="10218182"/>
          </a:xfrm>
          <a:prstGeom prst="rect">
            <a:avLst/>
          </a:prstGeom>
        </p:spPr>
        <p:txBody>
          <a:bodyPr>
            <a:spAutoFit/>
          </a:bodyPr>
          <a:lstStyle/>
          <a:p>
            <a:endParaRPr lang="en-US" dirty="0"/>
          </a:p>
          <a:p>
            <a:r>
              <a:rPr lang="en-US" dirty="0"/>
              <a:t>Physical based simulation and physics engines (usually based on Newtonian physics models)</a:t>
            </a:r>
          </a:p>
          <a:p>
            <a:r>
              <a:rPr lang="en-US" dirty="0"/>
              <a:t>Conway's Game of Life, cloth simulation, fluid incompressible flow by solution of Euler equations (fluid dynamics</a:t>
            </a:r>
            <a:r>
              <a:rPr lang="en-US" dirty="0" smtClean="0"/>
              <a:t>)</a:t>
            </a:r>
          </a:p>
          <a:p>
            <a:r>
              <a:rPr lang="en-US" dirty="0" err="1" smtClean="0"/>
              <a:t>Navier</a:t>
            </a:r>
            <a:r>
              <a:rPr lang="en-US" dirty="0" smtClean="0"/>
              <a:t>–Stokes equations</a:t>
            </a:r>
            <a:endParaRPr lang="en-US" dirty="0"/>
          </a:p>
          <a:p>
            <a:r>
              <a:rPr lang="en-US" dirty="0"/>
              <a:t>Statistical physics</a:t>
            </a:r>
          </a:p>
          <a:p>
            <a:r>
              <a:rPr lang="en-US" dirty="0"/>
              <a:t>Lattice gauge theory</a:t>
            </a:r>
          </a:p>
          <a:p>
            <a:r>
              <a:rPr lang="en-US" dirty="0"/>
              <a:t>Segmentation – 2D and 3D</a:t>
            </a:r>
          </a:p>
          <a:p>
            <a:r>
              <a:rPr lang="en-US" dirty="0"/>
              <a:t>Level set methods</a:t>
            </a:r>
          </a:p>
          <a:p>
            <a:r>
              <a:rPr lang="en-US" dirty="0"/>
              <a:t>CT reconstruction</a:t>
            </a:r>
          </a:p>
          <a:p>
            <a:r>
              <a:rPr lang="en-US" dirty="0"/>
              <a:t>Fast Fourier transform</a:t>
            </a:r>
          </a:p>
          <a:p>
            <a:r>
              <a:rPr lang="en-US" dirty="0" smtClean="0"/>
              <a:t>GPU learning – machine learning and data mining computations</a:t>
            </a:r>
          </a:p>
          <a:p>
            <a:r>
              <a:rPr lang="en-US" dirty="0" smtClean="0"/>
              <a:t>k-nearest </a:t>
            </a:r>
            <a:r>
              <a:rPr lang="en-US" dirty="0"/>
              <a:t>neighbor algorithm</a:t>
            </a:r>
          </a:p>
          <a:p>
            <a:r>
              <a:rPr lang="en-US" dirty="0"/>
              <a:t>Fuzzy logic</a:t>
            </a:r>
          </a:p>
          <a:p>
            <a:r>
              <a:rPr lang="en-US" dirty="0"/>
              <a:t>Tone mapping</a:t>
            </a:r>
          </a:p>
          <a:p>
            <a:r>
              <a:rPr lang="en-US" dirty="0"/>
              <a:t>Audio signal processing</a:t>
            </a:r>
          </a:p>
          <a:p>
            <a:r>
              <a:rPr lang="en-US" dirty="0"/>
              <a:t>Speech processing</a:t>
            </a:r>
          </a:p>
          <a:p>
            <a:r>
              <a:rPr lang="en-US" dirty="0"/>
              <a:t>Digital image processing</a:t>
            </a:r>
          </a:p>
          <a:p>
            <a:r>
              <a:rPr lang="en-US" dirty="0"/>
              <a:t>Video processing</a:t>
            </a:r>
          </a:p>
          <a:p>
            <a:r>
              <a:rPr lang="en-US" dirty="0"/>
              <a:t>Hardware accelerated video decoding and post-processing</a:t>
            </a:r>
          </a:p>
          <a:p>
            <a:r>
              <a:rPr lang="en-US" dirty="0"/>
              <a:t>Hardware accelerated video encoding and pre-processing</a:t>
            </a:r>
          </a:p>
          <a:p>
            <a:r>
              <a:rPr lang="en-US" dirty="0"/>
              <a:t>Global illumination – ray tracing, photon mapping, </a:t>
            </a:r>
            <a:r>
              <a:rPr lang="en-US" dirty="0" err="1"/>
              <a:t>radiosity</a:t>
            </a:r>
            <a:r>
              <a:rPr lang="en-US" dirty="0"/>
              <a:t> among others, subsurface scattering</a:t>
            </a:r>
          </a:p>
          <a:p>
            <a:r>
              <a:rPr lang="en-US" dirty="0"/>
              <a:t>Geometric computing – constructive solid geometry, distance fields, collision detection, transparency computation, shadow generation</a:t>
            </a:r>
          </a:p>
          <a:p>
            <a:r>
              <a:rPr lang="en-US" dirty="0"/>
              <a:t>Monte Carlo simulation of light propagation</a:t>
            </a:r>
          </a:p>
          <a:p>
            <a:r>
              <a:rPr lang="en-US" dirty="0"/>
              <a:t>Weather forecasting</a:t>
            </a:r>
          </a:p>
          <a:p>
            <a:r>
              <a:rPr lang="en-US" dirty="0"/>
              <a:t>Climate research</a:t>
            </a:r>
          </a:p>
          <a:p>
            <a:r>
              <a:rPr lang="en-US" dirty="0"/>
              <a:t>Molecular modeling on GPU</a:t>
            </a:r>
          </a:p>
          <a:p>
            <a:r>
              <a:rPr lang="en-US" dirty="0"/>
              <a:t>Quantum mechanical physics</a:t>
            </a:r>
          </a:p>
          <a:p>
            <a:r>
              <a:rPr lang="en-US" dirty="0"/>
              <a:t>Astrophysics</a:t>
            </a:r>
          </a:p>
          <a:p>
            <a:r>
              <a:rPr lang="en-US" dirty="0"/>
              <a:t>Bioinformatics</a:t>
            </a:r>
          </a:p>
          <a:p>
            <a:r>
              <a:rPr lang="en-US" dirty="0"/>
              <a:t>Computational finance</a:t>
            </a:r>
          </a:p>
          <a:p>
            <a:r>
              <a:rPr lang="en-US" dirty="0"/>
              <a:t>Medical imaging</a:t>
            </a:r>
          </a:p>
          <a:p>
            <a:r>
              <a:rPr lang="en-US" dirty="0"/>
              <a:t>Clinical decision support system (</a:t>
            </a:r>
            <a:r>
              <a:rPr lang="en-US" dirty="0" smtClean="0"/>
              <a:t>CDSS) [Watson]</a:t>
            </a:r>
          </a:p>
          <a:p>
            <a:r>
              <a:rPr lang="en-US" b="1" dirty="0" smtClean="0"/>
              <a:t>Computer vision</a:t>
            </a:r>
          </a:p>
          <a:p>
            <a:r>
              <a:rPr lang="en-US" dirty="0" smtClean="0"/>
              <a:t>Digital </a:t>
            </a:r>
            <a:r>
              <a:rPr lang="en-US" dirty="0"/>
              <a:t>signal processing / signal processing</a:t>
            </a:r>
          </a:p>
          <a:p>
            <a:r>
              <a:rPr lang="en-US" dirty="0"/>
              <a:t>Control engineering</a:t>
            </a:r>
          </a:p>
          <a:p>
            <a:r>
              <a:rPr lang="en-US" dirty="0"/>
              <a:t>Operations research</a:t>
            </a:r>
          </a:p>
          <a:p>
            <a:r>
              <a:rPr lang="en-US" b="1" dirty="0"/>
              <a:t>Neural networks</a:t>
            </a:r>
          </a:p>
          <a:p>
            <a:r>
              <a:rPr lang="en-US" dirty="0"/>
              <a:t>Database operations</a:t>
            </a:r>
          </a:p>
          <a:p>
            <a:r>
              <a:rPr lang="en-US" dirty="0"/>
              <a:t>Lattice Boltzmann methods</a:t>
            </a:r>
          </a:p>
          <a:p>
            <a:r>
              <a:rPr lang="en-US" dirty="0"/>
              <a:t>Cryptography and cryptanalysis</a:t>
            </a:r>
          </a:p>
          <a:p>
            <a:r>
              <a:rPr lang="en-US" b="1" dirty="0"/>
              <a:t>Password cracking</a:t>
            </a:r>
          </a:p>
          <a:p>
            <a:r>
              <a:rPr lang="en-US" dirty="0"/>
              <a:t>Cryptocurrency transactions processing ("mining") (Bitcoin mining)</a:t>
            </a:r>
          </a:p>
        </p:txBody>
      </p:sp>
    </p:spTree>
    <p:extLst>
      <p:ext uri="{BB962C8B-B14F-4D97-AF65-F5344CB8AC3E}">
        <p14:creationId xmlns:p14="http://schemas.microsoft.com/office/powerpoint/2010/main" val="4051520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latin typeface="Arial" panose="020B0604020202020204" pitchFamily="34" charset="0"/>
                <a:ea typeface="Questrial"/>
                <a:cs typeface="Arial" panose="020B0604020202020204" pitchFamily="34" charset="0"/>
                <a:sym typeface="Questrial"/>
              </a:rPr>
              <a:t>Examples: cryptography, science</a:t>
            </a:r>
            <a:endParaRPr lang="en-US" b="0" i="0" u="none" strike="noStrike" cap="none" dirty="0">
              <a:latin typeface="Arial" panose="020B0604020202020204" pitchFamily="34" charset="0"/>
              <a:ea typeface="Questrial"/>
              <a:cs typeface="Arial" panose="020B0604020202020204" pitchFamily="34" charset="0"/>
              <a:sym typeface="Questrial"/>
            </a:endParaRPr>
          </a:p>
        </p:txBody>
      </p:sp>
      <p:sp>
        <p:nvSpPr>
          <p:cNvPr id="326" name="Shape 326"/>
          <p:cNvSpPr txBox="1">
            <a:spLocks noGrp="1"/>
          </p:cNvSpPr>
          <p:nvPr>
            <p:ph sz="quarter" idx="1"/>
          </p:nvPr>
        </p:nvSpPr>
        <p:spPr>
          <a:xfrm>
            <a:off x="1024128" y="1305235"/>
            <a:ext cx="9720070" cy="2280176"/>
          </a:xfrm>
          <a:prstGeom prst="rect">
            <a:avLst/>
          </a:prstGeom>
          <a:noFill/>
          <a:ln>
            <a:noFill/>
          </a:ln>
        </p:spPr>
        <p:txBody>
          <a:bodyPr wrap="square" lIns="45700" tIns="45700" rIns="45700" bIns="45700" anchor="t" anchorCtr="0">
            <a:noAutofit/>
          </a:bodyPr>
          <a:lstStyle/>
          <a:p>
            <a:pPr marL="0" indent="0">
              <a:spcBef>
                <a:spcPts val="0"/>
              </a:spcBef>
              <a:spcAft>
                <a:spcPts val="0"/>
              </a:spcAft>
              <a:buNone/>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Password </a:t>
            </a:r>
            <a:r>
              <a:rPr lang="en-US" sz="24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cracking</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 with </a:t>
            </a:r>
            <a:r>
              <a:rPr lang="en-US" sz="2400" b="0" i="0" u="none" strike="noStrike" cap="none" dirty="0" err="1" smtClean="0">
                <a:solidFill>
                  <a:schemeClr val="dk1"/>
                </a:solidFill>
                <a:latin typeface="Arial" panose="020B0604020202020204" pitchFamily="34" charset="0"/>
                <a:ea typeface="Questrial"/>
                <a:cs typeface="Arial" panose="020B0604020202020204" pitchFamily="34" charset="0"/>
                <a:sym typeface="Questrial"/>
              </a:rPr>
              <a:t>Hashcat</a:t>
            </a: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a:t>
            </a:r>
          </a:p>
          <a:p>
            <a:pPr marL="516636" lvl="1" indent="-342900">
              <a:spcBef>
                <a:spcPts val="0"/>
              </a:spcBef>
              <a:spcAft>
                <a:spcPts val="0"/>
              </a:spcAft>
              <a:buClrTx/>
              <a:buSzPct val="100000"/>
              <a:buFont typeface="Wingdings" panose="05000000000000000000" pitchFamily="2" charset="2"/>
              <a:buChar char="Ø"/>
            </a:pPr>
            <a:r>
              <a:rPr lang="en-US" sz="2200" dirty="0"/>
              <a:t>“</a:t>
            </a:r>
            <a:r>
              <a:rPr lang="en-US" sz="2200" kern="1200" dirty="0">
                <a:solidFill>
                  <a:schemeClr val="tx1"/>
                </a:solidFill>
              </a:rPr>
              <a:t>World's fastest password cracker”</a:t>
            </a:r>
            <a:endParaRPr lang="en-US" sz="2200" dirty="0"/>
          </a:p>
          <a:p>
            <a:pPr marL="516636" lvl="1" indent="-342900">
              <a:spcBef>
                <a:spcPts val="0"/>
              </a:spcBef>
              <a:spcAft>
                <a:spcPts val="0"/>
              </a:spcAft>
              <a:buClrTx/>
              <a:buSzPct val="100000"/>
              <a:buFont typeface="Wingdings" panose="05000000000000000000" pitchFamily="2" charset="2"/>
              <a:buChar char="Ø"/>
            </a:pPr>
            <a:r>
              <a:rPr lang="en-US" sz="2200" dirty="0"/>
              <a:t>made its way into the news many times for the optimizations and flaws discovered by its creator, which were exploited in subsequent </a:t>
            </a:r>
            <a:r>
              <a:rPr lang="en-US" sz="2200" dirty="0" err="1" smtClean="0"/>
              <a:t>Hashcat</a:t>
            </a:r>
            <a:r>
              <a:rPr lang="en-US" sz="2200" dirty="0" smtClean="0"/>
              <a:t> </a:t>
            </a:r>
            <a:r>
              <a:rPr lang="en-US" sz="2200" dirty="0"/>
              <a:t>releases.</a:t>
            </a:r>
          </a:p>
          <a:p>
            <a:pPr marL="173736" lvl="1" indent="0">
              <a:spcBef>
                <a:spcPts val="0"/>
              </a:spcBef>
              <a:spcAft>
                <a:spcPts val="0"/>
              </a:spcAft>
              <a:buNone/>
            </a:pPr>
            <a:endParaRPr lang="en-US" dirty="0"/>
          </a:p>
        </p:txBody>
      </p:sp>
      <p:sp>
        <p:nvSpPr>
          <p:cNvPr id="4" name="Shape 326"/>
          <p:cNvSpPr txBox="1">
            <a:spLocks/>
          </p:cNvSpPr>
          <p:nvPr/>
        </p:nvSpPr>
        <p:spPr>
          <a:xfrm>
            <a:off x="1024128" y="3737734"/>
            <a:ext cx="9720070" cy="1409945"/>
          </a:xfrm>
          <a:prstGeom prst="rect">
            <a:avLst/>
          </a:prstGeom>
          <a:noFill/>
          <a:ln>
            <a:noFill/>
          </a:ln>
        </p:spPr>
        <p:txBody>
          <a:bodyPr wrap="square" lIns="45700" tIns="45700" rIns="45700" bIns="45700" anchor="t" anchorCtr="0">
            <a:noAutofit/>
          </a:bodyPr>
          <a:lstStyle>
            <a:defPPr marR="0" lvl="0" algn="l" rtl="0">
              <a:lnSpc>
                <a:spcPct val="100000"/>
              </a:lnSpc>
              <a:spcBef>
                <a:spcPts val="0"/>
              </a:spcBef>
              <a:spcAft>
                <a:spcPts val="0"/>
              </a:spcAft>
            </a:defPPr>
            <a:lvl1pPr marL="91440" marR="0" lvl="0" indent="48260" algn="l" rtl="0">
              <a:lnSpc>
                <a:spcPct val="90000"/>
              </a:lnSpc>
              <a:spcBef>
                <a:spcPts val="1200"/>
              </a:spcBef>
              <a:spcAft>
                <a:spcPts val="200"/>
              </a:spcAft>
              <a:buClr>
                <a:schemeClr val="accent2"/>
              </a:buClr>
              <a:buSzPct val="100000"/>
              <a:buFont typeface="Questrial"/>
              <a:buChar char=" "/>
              <a:defRPr sz="2200" b="0" i="0" u="none" strike="noStrike" cap="none">
                <a:solidFill>
                  <a:schemeClr val="dk1"/>
                </a:solidFill>
                <a:latin typeface="Questrial"/>
                <a:ea typeface="Questrial"/>
                <a:cs typeface="Questrial"/>
                <a:sym typeface="Questrial"/>
              </a:defRPr>
            </a:lvl1pPr>
            <a:lvl2pPr marL="265176" marR="0" lvl="1" indent="-23875" algn="l" rtl="0">
              <a:lnSpc>
                <a:spcPct val="90000"/>
              </a:lnSpc>
              <a:spcBef>
                <a:spcPts val="200"/>
              </a:spcBef>
              <a:spcAft>
                <a:spcPts val="400"/>
              </a:spcAft>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2pPr>
            <a:lvl3pPr marL="448056" marR="0" lvl="2" indent="-54355"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3pPr>
            <a:lvl4pPr marL="594360" marR="0" lvl="3" indent="-48259"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4pPr>
            <a:lvl5pPr marL="777240" marR="0" lvl="4" indent="-53340"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5pPr>
            <a:lvl6pPr marL="914400" marR="0" lvl="5" indent="-50800"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6pPr>
            <a:lvl7pPr marL="1060704" marR="0" lvl="6" indent="-57403"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7pPr>
            <a:lvl8pPr marL="1216152" marR="0" lvl="7" indent="-60452"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8pPr>
            <a:lvl9pPr marL="1362456" marR="0" lvl="8" indent="-54355" algn="l" rtl="0">
              <a:lnSpc>
                <a:spcPct val="90000"/>
              </a:lnSpc>
              <a:spcBef>
                <a:spcPts val="200"/>
              </a:spcBef>
              <a:spcAft>
                <a:spcPts val="400"/>
              </a:spcAft>
              <a:buClr>
                <a:schemeClr val="accent2"/>
              </a:buClr>
              <a:buSzPct val="100000"/>
              <a:buFont typeface="Noto Sans Symbols"/>
              <a:buChar char="•"/>
              <a:defRPr sz="1400" b="0" i="0" u="none" strike="noStrike" cap="none">
                <a:solidFill>
                  <a:schemeClr val="dk1"/>
                </a:solidFill>
                <a:latin typeface="Questrial"/>
                <a:ea typeface="Questrial"/>
                <a:cs typeface="Questrial"/>
                <a:sym typeface="Questrial"/>
              </a:defRPr>
            </a:lvl9pPr>
          </a:lstStyle>
          <a:p>
            <a:pPr marL="0" indent="0">
              <a:spcBef>
                <a:spcPts val="0"/>
              </a:spcBef>
              <a:spcAft>
                <a:spcPts val="0"/>
              </a:spcAft>
              <a:buFont typeface="Questrial"/>
              <a:buNone/>
            </a:pPr>
            <a:r>
              <a:rPr lang="en-US" sz="2400" dirty="0" smtClean="0">
                <a:latin typeface="Arial" panose="020B0604020202020204" pitchFamily="34" charset="0"/>
                <a:cs typeface="Arial" panose="020B0604020202020204" pitchFamily="34" charset="0"/>
              </a:rPr>
              <a:t>Science example from WHOI:</a:t>
            </a:r>
          </a:p>
          <a:p>
            <a:pPr marL="516636" lvl="1" indent="-342900">
              <a:spcBef>
                <a:spcPts val="0"/>
              </a:spcBef>
              <a:spcAft>
                <a:spcPts val="0"/>
              </a:spcAft>
              <a:buClrTx/>
              <a:buFont typeface="Wingdings" panose="05000000000000000000" pitchFamily="2" charset="2"/>
              <a:buChar char="Ø"/>
            </a:pPr>
            <a:r>
              <a:rPr lang="en-US" sz="2200" dirty="0" smtClean="0">
                <a:latin typeface="Arial" panose="020B0604020202020204" pitchFamily="34" charset="0"/>
                <a:cs typeface="Arial" panose="020B0604020202020204" pitchFamily="34" charset="0"/>
              </a:rPr>
              <a:t>880m plankton images taken since 2006 by Imaging </a:t>
            </a:r>
            <a:r>
              <a:rPr lang="en-US" sz="2200" dirty="0" err="1" smtClean="0">
                <a:latin typeface="Arial" panose="020B0604020202020204" pitchFamily="34" charset="0"/>
                <a:cs typeface="Arial" panose="020B0604020202020204" pitchFamily="34" charset="0"/>
              </a:rPr>
              <a:t>FlowCytobot</a:t>
            </a:r>
            <a:endParaRPr lang="en-US" sz="2200" dirty="0" smtClean="0">
              <a:latin typeface="Arial" panose="020B0604020202020204" pitchFamily="34" charset="0"/>
              <a:cs typeface="Arial" panose="020B0604020202020204" pitchFamily="34" charset="0"/>
            </a:endParaRPr>
          </a:p>
          <a:p>
            <a:pPr marL="516636" lvl="1" indent="-342900">
              <a:spcBef>
                <a:spcPts val="0"/>
              </a:spcBef>
              <a:spcAft>
                <a:spcPts val="0"/>
              </a:spcAft>
              <a:buClrTx/>
              <a:buFont typeface="Wingdings" panose="05000000000000000000" pitchFamily="2" charset="2"/>
              <a:buChar char="Ø"/>
            </a:pPr>
            <a:r>
              <a:rPr lang="en-US" sz="2200" dirty="0" smtClean="0">
                <a:latin typeface="Arial" panose="020B0604020202020204" pitchFamily="34" charset="0"/>
                <a:cs typeface="Arial" panose="020B0604020202020204" pitchFamily="34" charset="0"/>
              </a:rPr>
              <a:t>Traditional </a:t>
            </a:r>
            <a:r>
              <a:rPr lang="en-US" sz="2200" dirty="0">
                <a:latin typeface="Arial" panose="020B0604020202020204" pitchFamily="34" charset="0"/>
                <a:cs typeface="Arial" panose="020B0604020202020204" pitchFamily="34" charset="0"/>
              </a:rPr>
              <a:t>m</a:t>
            </a:r>
            <a:r>
              <a:rPr lang="en-US" sz="2200" dirty="0" smtClean="0">
                <a:latin typeface="Arial" panose="020B0604020202020204" pitchFamily="34" charset="0"/>
                <a:cs typeface="Arial" panose="020B0604020202020204" pitchFamily="34" charset="0"/>
              </a:rPr>
              <a:t>achine learning has been used to automate image classification</a:t>
            </a:r>
          </a:p>
          <a:p>
            <a:pPr marL="516636" lvl="1" indent="-342900">
              <a:spcBef>
                <a:spcPts val="0"/>
              </a:spcBef>
              <a:spcAft>
                <a:spcPts val="0"/>
              </a:spcAft>
              <a:buClrTx/>
              <a:buFont typeface="Wingdings" panose="05000000000000000000" pitchFamily="2" charset="2"/>
              <a:buChar char="Ø"/>
            </a:pPr>
            <a:r>
              <a:rPr lang="en-US" sz="2200" dirty="0" smtClean="0">
                <a:latin typeface="Arial" panose="020B0604020202020204" pitchFamily="34" charset="0"/>
                <a:cs typeface="Arial" panose="020B0604020202020204" pitchFamily="34" charset="0"/>
              </a:rPr>
              <a:t>What happened when we investigated switching from traditional machine learning to deep learning</a:t>
            </a:r>
          </a:p>
        </p:txBody>
      </p:sp>
      <p:sp>
        <p:nvSpPr>
          <p:cNvPr id="2" name="TextBox 1"/>
          <p:cNvSpPr txBox="1"/>
          <p:nvPr/>
        </p:nvSpPr>
        <p:spPr>
          <a:xfrm>
            <a:off x="3480619" y="5852160"/>
            <a:ext cx="5633884" cy="307777"/>
          </a:xfrm>
          <a:prstGeom prst="rect">
            <a:avLst/>
          </a:prstGeom>
          <a:noFill/>
        </p:spPr>
        <p:txBody>
          <a:bodyPr wrap="square" rtlCol="0">
            <a:spAutoFit/>
          </a:bodyPr>
          <a:lstStyle/>
          <a:p>
            <a:r>
              <a:rPr lang="en-US" dirty="0" smtClean="0">
                <a:solidFill>
                  <a:srgbClr val="FF0000"/>
                </a:solidFill>
                <a:latin typeface="Arial Rounded MT Bold" panose="020F0704030504030204" pitchFamily="34" charset="0"/>
              </a:rPr>
              <a:t>Stay tuned to see the amazing foray into deep learning… </a:t>
            </a:r>
            <a:endParaRPr lang="en-US" dirty="0">
              <a:solidFill>
                <a:srgbClr val="FF0000"/>
              </a:solidFill>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12213336" cy="747889"/>
          </a:xfrm>
        </p:spPr>
        <p:txBody>
          <a:bodyPr/>
          <a:lstStyle/>
          <a:p>
            <a:r>
              <a:rPr lang="en-US" dirty="0" smtClean="0"/>
              <a:t>Machine learning: traditional classification approach (CPU)</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117" y="1675810"/>
            <a:ext cx="7891101" cy="4070875"/>
          </a:xfrm>
          <a:prstGeom prst="rect">
            <a:avLst/>
          </a:prstGeom>
        </p:spPr>
      </p:pic>
    </p:spTree>
    <p:extLst>
      <p:ext uri="{BB962C8B-B14F-4D97-AF65-F5344CB8AC3E}">
        <p14:creationId xmlns:p14="http://schemas.microsoft.com/office/powerpoint/2010/main" val="2451536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12213336" cy="747889"/>
          </a:xfrm>
        </p:spPr>
        <p:txBody>
          <a:bodyPr/>
          <a:lstStyle/>
          <a:p>
            <a:r>
              <a:rPr lang="en-US" dirty="0" smtClean="0"/>
              <a:t>Artificial Neural Network (ANN)</a:t>
            </a:r>
            <a:endParaRPr lang="en-US" dirty="0"/>
          </a:p>
        </p:txBody>
      </p:sp>
      <p:cxnSp>
        <p:nvCxnSpPr>
          <p:cNvPr id="11" name="Straight Arrow Connector 10"/>
          <p:cNvCxnSpPr/>
          <p:nvPr/>
        </p:nvCxnSpPr>
        <p:spPr>
          <a:xfrm flipV="1">
            <a:off x="736600" y="791433"/>
            <a:ext cx="1168400" cy="557943"/>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p:cNvSpPr txBox="1"/>
          <p:nvPr/>
        </p:nvSpPr>
        <p:spPr>
          <a:xfrm>
            <a:off x="0" y="1504092"/>
            <a:ext cx="1705916" cy="307777"/>
          </a:xfrm>
          <a:prstGeom prst="rect">
            <a:avLst/>
          </a:prstGeom>
          <a:noFill/>
        </p:spPr>
        <p:txBody>
          <a:bodyPr wrap="none" rtlCol="0">
            <a:spAutoFit/>
          </a:bodyPr>
          <a:lstStyle/>
          <a:p>
            <a:r>
              <a:rPr lang="en-US" dirty="0" smtClean="0"/>
              <a:t>What are neurons?</a:t>
            </a:r>
            <a:endParaRPr lang="en-US" dirty="0"/>
          </a:p>
        </p:txBody>
      </p:sp>
      <p:cxnSp>
        <p:nvCxnSpPr>
          <p:cNvPr id="17" name="Straight Arrow Connector 16"/>
          <p:cNvCxnSpPr/>
          <p:nvPr/>
        </p:nvCxnSpPr>
        <p:spPr>
          <a:xfrm flipV="1">
            <a:off x="2768600" y="791433"/>
            <a:ext cx="774700" cy="557943"/>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2114550" y="1516792"/>
            <a:ext cx="2214068" cy="307777"/>
          </a:xfrm>
          <a:prstGeom prst="rect">
            <a:avLst/>
          </a:prstGeom>
          <a:noFill/>
        </p:spPr>
        <p:txBody>
          <a:bodyPr wrap="none" rtlCol="0">
            <a:spAutoFit/>
          </a:bodyPr>
          <a:lstStyle/>
          <a:p>
            <a:r>
              <a:rPr lang="en-US" dirty="0" smtClean="0"/>
              <a:t>How are they connected?</a:t>
            </a:r>
            <a:endParaRPr lang="en-US" dirty="0"/>
          </a:p>
        </p:txBody>
      </p:sp>
      <p:sp>
        <p:nvSpPr>
          <p:cNvPr id="19" name="TextBox 18"/>
          <p:cNvSpPr txBox="1"/>
          <p:nvPr/>
        </p:nvSpPr>
        <p:spPr>
          <a:xfrm>
            <a:off x="4635776" y="5795004"/>
            <a:ext cx="5880100" cy="954107"/>
          </a:xfrm>
          <a:prstGeom prst="rect">
            <a:avLst/>
          </a:prstGeom>
          <a:noFill/>
        </p:spPr>
        <p:txBody>
          <a:bodyPr wrap="square" rtlCol="0">
            <a:spAutoFit/>
          </a:bodyPr>
          <a:lstStyle/>
          <a:p>
            <a:r>
              <a:rPr lang="en-US" dirty="0" smtClean="0"/>
              <a:t>Neuron → A number</a:t>
            </a:r>
          </a:p>
          <a:p>
            <a:r>
              <a:rPr lang="en-US" dirty="0" smtClean="0"/>
              <a:t>Array </a:t>
            </a:r>
            <a:r>
              <a:rPr lang="en-US" dirty="0"/>
              <a:t>→ </a:t>
            </a:r>
            <a:r>
              <a:rPr lang="en-US" dirty="0" smtClean="0"/>
              <a:t>A set of numbers</a:t>
            </a:r>
          </a:p>
          <a:p>
            <a:r>
              <a:rPr lang="en-US" dirty="0" smtClean="0"/>
              <a:t>Network </a:t>
            </a:r>
            <a:r>
              <a:rPr lang="en-US" dirty="0"/>
              <a:t>→ </a:t>
            </a:r>
            <a:r>
              <a:rPr lang="en-US" dirty="0" smtClean="0"/>
              <a:t>series of weights that changes the value of the neuron</a:t>
            </a:r>
            <a:endParaRPr lang="en-US" dirty="0"/>
          </a:p>
          <a:p>
            <a:endParaRPr lang="en-US" dirty="0"/>
          </a:p>
        </p:txBody>
      </p:sp>
      <p:pic>
        <p:nvPicPr>
          <p:cNvPr id="2050" name="Picture 2" descr="Artificial Neuron by hloew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916" y="946150"/>
            <a:ext cx="8758884" cy="619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970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32" y="0"/>
            <a:ext cx="11360800" cy="763600"/>
          </a:xfrm>
        </p:spPr>
        <p:txBody>
          <a:bodyPr/>
          <a:lstStyle/>
          <a:p>
            <a:r>
              <a:rPr lang="en-US" dirty="0" smtClean="0"/>
              <a:t>Neural network in action: digit classification</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50" y="1206500"/>
            <a:ext cx="6489700" cy="4445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34" y="1206500"/>
            <a:ext cx="8689473" cy="4887828"/>
          </a:xfrm>
          <a:prstGeom prst="rect">
            <a:avLst/>
          </a:prstGeom>
        </p:spPr>
      </p:pic>
      <p:sp>
        <p:nvSpPr>
          <p:cNvPr id="3" name="Rectangle 2"/>
          <p:cNvSpPr/>
          <p:nvPr/>
        </p:nvSpPr>
        <p:spPr>
          <a:xfrm>
            <a:off x="4362840" y="746269"/>
            <a:ext cx="3618298" cy="307777"/>
          </a:xfrm>
          <a:prstGeom prst="rect">
            <a:avLst/>
          </a:prstGeom>
        </p:spPr>
        <p:txBody>
          <a:bodyPr wrap="none">
            <a:spAutoFit/>
          </a:bodyPr>
          <a:lstStyle/>
          <a:p>
            <a:r>
              <a:rPr lang="en-US" dirty="0" smtClean="0"/>
              <a:t>Animation by http</a:t>
            </a:r>
            <a:r>
              <a:rPr lang="en-US" dirty="0"/>
              <a:t>://www.3blue1brown.com/</a:t>
            </a:r>
          </a:p>
        </p:txBody>
      </p:sp>
      <p:sp>
        <p:nvSpPr>
          <p:cNvPr id="6" name="TextBox 5"/>
          <p:cNvSpPr txBox="1"/>
          <p:nvPr/>
        </p:nvSpPr>
        <p:spPr>
          <a:xfrm>
            <a:off x="4421171" y="5786551"/>
            <a:ext cx="1824087" cy="307777"/>
          </a:xfrm>
          <a:prstGeom prst="rect">
            <a:avLst/>
          </a:prstGeom>
          <a:noFill/>
        </p:spPr>
        <p:txBody>
          <a:bodyPr wrap="square" rtlCol="0">
            <a:spAutoFit/>
          </a:bodyPr>
          <a:lstStyle/>
          <a:p>
            <a:r>
              <a:rPr lang="en-US" dirty="0" smtClean="0">
                <a:solidFill>
                  <a:schemeClr val="bg1"/>
                </a:solidFill>
              </a:rPr>
              <a:t>Input Layer</a:t>
            </a:r>
            <a:endParaRPr lang="en-US" dirty="0">
              <a:solidFill>
                <a:schemeClr val="bg1"/>
              </a:solidFill>
            </a:endParaRPr>
          </a:p>
        </p:txBody>
      </p:sp>
      <p:sp>
        <p:nvSpPr>
          <p:cNvPr id="7" name="TextBox 6"/>
          <p:cNvSpPr txBox="1"/>
          <p:nvPr/>
        </p:nvSpPr>
        <p:spPr>
          <a:xfrm>
            <a:off x="6096000" y="5632662"/>
            <a:ext cx="1852367" cy="307777"/>
          </a:xfrm>
          <a:prstGeom prst="rect">
            <a:avLst/>
          </a:prstGeom>
          <a:noFill/>
        </p:spPr>
        <p:txBody>
          <a:bodyPr wrap="square" rtlCol="0">
            <a:spAutoFit/>
          </a:bodyPr>
          <a:lstStyle/>
          <a:p>
            <a:r>
              <a:rPr lang="en-US" dirty="0" smtClean="0">
                <a:solidFill>
                  <a:schemeClr val="bg1"/>
                </a:solidFill>
              </a:rPr>
              <a:t>Hidden layers</a:t>
            </a:r>
            <a:endParaRPr lang="en-US" dirty="0">
              <a:solidFill>
                <a:schemeClr val="bg1"/>
              </a:solidFill>
            </a:endParaRPr>
          </a:p>
        </p:txBody>
      </p:sp>
      <p:sp>
        <p:nvSpPr>
          <p:cNvPr id="8" name="TextBox 7"/>
          <p:cNvSpPr txBox="1"/>
          <p:nvPr/>
        </p:nvSpPr>
        <p:spPr>
          <a:xfrm>
            <a:off x="7948367" y="4859517"/>
            <a:ext cx="1159292" cy="307777"/>
          </a:xfrm>
          <a:prstGeom prst="rect">
            <a:avLst/>
          </a:prstGeom>
          <a:noFill/>
        </p:spPr>
        <p:txBody>
          <a:bodyPr wrap="none" rtlCol="0">
            <a:spAutoFit/>
          </a:bodyPr>
          <a:lstStyle/>
          <a:p>
            <a:r>
              <a:rPr lang="en-US" dirty="0" smtClean="0">
                <a:solidFill>
                  <a:schemeClr val="bg1"/>
                </a:solidFill>
              </a:rPr>
              <a:t>Output layer</a:t>
            </a:r>
            <a:endParaRPr lang="en-US" dirty="0">
              <a:solidFill>
                <a:schemeClr val="bg1"/>
              </a:solidFill>
            </a:endParaRPr>
          </a:p>
        </p:txBody>
      </p:sp>
    </p:spTree>
    <p:extLst>
      <p:ext uri="{BB962C8B-B14F-4D97-AF65-F5344CB8AC3E}">
        <p14:creationId xmlns:p14="http://schemas.microsoft.com/office/powerpoint/2010/main" val="1895001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15600" y="0"/>
            <a:ext cx="11360800" cy="763600"/>
          </a:xfrm>
          <a:prstGeom prst="rect">
            <a:avLst/>
          </a:prstGeom>
        </p:spPr>
        <p:txBody>
          <a:bodyPr spcFirstLastPara="1" wrap="square" lIns="121900" tIns="121900" rIns="121900" bIns="121900" anchor="t" anchorCtr="0">
            <a:noAutofit/>
          </a:bodyPr>
          <a:lstStyle/>
          <a:p>
            <a:r>
              <a:rPr lang="en" dirty="0" smtClean="0"/>
              <a:t>Deep learning: Convolutional Neural </a:t>
            </a:r>
            <a:r>
              <a:rPr lang="en" dirty="0"/>
              <a:t>N</a:t>
            </a:r>
            <a:r>
              <a:rPr lang="en" dirty="0" smtClean="0"/>
              <a:t>etworks </a:t>
            </a:r>
            <a:r>
              <a:rPr lang="en" dirty="0"/>
              <a:t>(CNNs)</a:t>
            </a:r>
            <a:endParaRPr dirty="0"/>
          </a:p>
        </p:txBody>
      </p:sp>
      <p:pic>
        <p:nvPicPr>
          <p:cNvPr id="131" name="Shape 131"/>
          <p:cNvPicPr preferRelativeResize="0"/>
          <p:nvPr/>
        </p:nvPicPr>
        <p:blipFill>
          <a:blip r:embed="rId3">
            <a:alphaModFix/>
          </a:blip>
          <a:stretch>
            <a:fillRect/>
          </a:stretch>
        </p:blipFill>
        <p:spPr>
          <a:xfrm>
            <a:off x="159657" y="819941"/>
            <a:ext cx="11785600" cy="3033603"/>
          </a:xfrm>
          <a:prstGeom prst="rect">
            <a:avLst/>
          </a:prstGeom>
          <a:noFill/>
          <a:ln>
            <a:noFill/>
          </a:ln>
        </p:spPr>
      </p:pic>
      <p:sp>
        <p:nvSpPr>
          <p:cNvPr id="132" name="Shape 132"/>
          <p:cNvSpPr txBox="1"/>
          <p:nvPr/>
        </p:nvSpPr>
        <p:spPr>
          <a:xfrm>
            <a:off x="377500" y="3494529"/>
            <a:ext cx="1994800" cy="408000"/>
          </a:xfrm>
          <a:prstGeom prst="rect">
            <a:avLst/>
          </a:prstGeom>
          <a:noFill/>
          <a:ln>
            <a:noFill/>
          </a:ln>
        </p:spPr>
        <p:txBody>
          <a:bodyPr spcFirstLastPara="1" wrap="square" lIns="121900" tIns="121900" rIns="121900" bIns="121900" anchor="t" anchorCtr="0">
            <a:noAutofit/>
          </a:bodyPr>
          <a:lstStyle/>
          <a:p>
            <a:r>
              <a:rPr lang="en" sz="1333" dirty="0"/>
              <a:t>source: code.flickr.com</a:t>
            </a:r>
            <a:endParaRPr sz="1333" dirty="0"/>
          </a:p>
        </p:txBody>
      </p:sp>
      <p:pic>
        <p:nvPicPr>
          <p:cNvPr id="1026" name="Picture 2" descr="https://cdn-images-1.medium.com/max/2000/1*ZCjPUFrB6eHPRi4eyP6aa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7500" y="4070674"/>
            <a:ext cx="3429000" cy="2503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2000/1*Feiexqhmvh9xMGVVJweXhg.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42517" y="4339559"/>
            <a:ext cx="3875313" cy="22344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7356" y="3965770"/>
            <a:ext cx="3865161" cy="307777"/>
          </a:xfrm>
          <a:prstGeom prst="rect">
            <a:avLst/>
          </a:prstGeom>
          <a:noFill/>
        </p:spPr>
        <p:txBody>
          <a:bodyPr wrap="none" rtlCol="0">
            <a:spAutoFit/>
          </a:bodyPr>
          <a:lstStyle/>
          <a:p>
            <a:r>
              <a:rPr lang="en-US" u="sng" dirty="0" smtClean="0"/>
              <a:t>Convolution: feature extraction by kernel mask</a:t>
            </a:r>
            <a:endParaRPr lang="en-US" u="sng" dirty="0"/>
          </a:p>
        </p:txBody>
      </p:sp>
      <p:sp>
        <p:nvSpPr>
          <p:cNvPr id="8" name="TextBox 7"/>
          <p:cNvSpPr txBox="1"/>
          <p:nvPr/>
        </p:nvSpPr>
        <p:spPr>
          <a:xfrm>
            <a:off x="4385103" y="3965770"/>
            <a:ext cx="4094391" cy="307777"/>
          </a:xfrm>
          <a:prstGeom prst="rect">
            <a:avLst/>
          </a:prstGeom>
          <a:noFill/>
        </p:spPr>
        <p:txBody>
          <a:bodyPr wrap="none" rtlCol="0">
            <a:spAutoFit/>
          </a:bodyPr>
          <a:lstStyle/>
          <a:p>
            <a:r>
              <a:rPr lang="en-US" u="sng" dirty="0" smtClean="0"/>
              <a:t>Pooling: down-sampling by average or max value</a:t>
            </a:r>
            <a:endParaRPr lang="en-US" u="sng" dirty="0"/>
          </a:p>
        </p:txBody>
      </p:sp>
      <p:sp>
        <p:nvSpPr>
          <p:cNvPr id="3" name="TextBox 2"/>
          <p:cNvSpPr txBox="1"/>
          <p:nvPr/>
        </p:nvSpPr>
        <p:spPr>
          <a:xfrm>
            <a:off x="7703934" y="6058047"/>
            <a:ext cx="4072466" cy="577081"/>
          </a:xfrm>
          <a:prstGeom prst="rect">
            <a:avLst/>
          </a:prstGeom>
          <a:noFill/>
        </p:spPr>
        <p:txBody>
          <a:bodyPr wrap="square" rtlCol="0">
            <a:spAutoFit/>
          </a:bodyPr>
          <a:lstStyle/>
          <a:p>
            <a:r>
              <a:rPr lang="en-US" sz="1050" dirty="0" smtClean="0"/>
              <a:t>Animation by Erik </a:t>
            </a:r>
            <a:r>
              <a:rPr lang="en-US" sz="1050" dirty="0" err="1" smtClean="0"/>
              <a:t>Reppel</a:t>
            </a:r>
            <a:endParaRPr lang="en-US" sz="1050" dirty="0" smtClean="0"/>
          </a:p>
          <a:p>
            <a:r>
              <a:rPr lang="en-US" sz="1050" dirty="0" smtClean="0"/>
              <a:t>https://hackernoon.com/visualizing-parts-of-convolutional-neural-networks-using-keras-and-cats-5cc01b214e59</a:t>
            </a:r>
            <a:endParaRPr lang="en-US" sz="1050" dirty="0"/>
          </a:p>
        </p:txBody>
      </p:sp>
    </p:spTree>
    <p:extLst>
      <p:ext uri="{BB962C8B-B14F-4D97-AF65-F5344CB8AC3E}">
        <p14:creationId xmlns:p14="http://schemas.microsoft.com/office/powerpoint/2010/main" val="1906851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223" y="0"/>
            <a:ext cx="11360800" cy="763600"/>
          </a:xfrm>
        </p:spPr>
        <p:txBody>
          <a:bodyPr/>
          <a:lstStyle/>
          <a:p>
            <a:r>
              <a:rPr lang="en-US" dirty="0" smtClean="0"/>
              <a:t>CNN in action: digit classification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503" y="763600"/>
            <a:ext cx="9300239" cy="5693833"/>
          </a:xfrm>
          <a:prstGeom prst="rect">
            <a:avLst/>
          </a:prstGeom>
        </p:spPr>
      </p:pic>
    </p:spTree>
    <p:extLst>
      <p:ext uri="{BB962C8B-B14F-4D97-AF65-F5344CB8AC3E}">
        <p14:creationId xmlns:p14="http://schemas.microsoft.com/office/powerpoint/2010/main" val="3640236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0" y="25101"/>
            <a:ext cx="11513600" cy="763600"/>
          </a:xfrm>
          <a:prstGeom prst="rect">
            <a:avLst/>
          </a:prstGeom>
        </p:spPr>
        <p:txBody>
          <a:bodyPr spcFirstLastPara="1" wrap="square" lIns="121900" tIns="121900" rIns="121900" bIns="121900" anchor="t" anchorCtr="0">
            <a:noAutofit/>
          </a:bodyPr>
          <a:lstStyle/>
          <a:p>
            <a:r>
              <a:rPr lang="en" dirty="0" smtClean="0"/>
              <a:t>Deep learning: Imaging FlowCytobot</a:t>
            </a:r>
            <a:endParaRPr dirty="0"/>
          </a:p>
        </p:txBody>
      </p:sp>
      <p:sp>
        <p:nvSpPr>
          <p:cNvPr id="61" name="Shape 61"/>
          <p:cNvSpPr txBox="1">
            <a:spLocks noGrp="1"/>
          </p:cNvSpPr>
          <p:nvPr>
            <p:ph type="body" idx="1"/>
          </p:nvPr>
        </p:nvSpPr>
        <p:spPr>
          <a:xfrm>
            <a:off x="415600" y="1121301"/>
            <a:ext cx="5253680" cy="4555200"/>
          </a:xfrm>
          <a:prstGeom prst="rect">
            <a:avLst/>
          </a:prstGeom>
        </p:spPr>
        <p:txBody>
          <a:bodyPr spcFirstLastPara="1" wrap="square" lIns="121900" tIns="121900" rIns="121900" bIns="121900" anchor="t" anchorCtr="0">
            <a:noAutofit/>
          </a:bodyPr>
          <a:lstStyle/>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Automated, submersible flow cytometer that takes images of phytoplankton</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Throughput: ~10 images/s</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Operates continuously, unattended</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Research objectives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Time series of abundance and biomass phytoplankton by taxonomic </a:t>
            </a:r>
            <a:r>
              <a:rPr lang="en" dirty="0" smtClean="0">
                <a:latin typeface="Arial" panose="020B0604020202020204" pitchFamily="34" charset="0"/>
                <a:cs typeface="Arial" panose="020B0604020202020204" pitchFamily="34" charset="0"/>
              </a:rPr>
              <a:t>class</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Approach</a:t>
            </a:r>
          </a:p>
          <a:p>
            <a:pPr lvl="1">
              <a:spcBef>
                <a:spcPts val="0"/>
              </a:spcBef>
              <a:buClrTx/>
              <a:buSzPts val="1400"/>
              <a:buFont typeface="Wingdings" panose="05000000000000000000" pitchFamily="2" charset="2"/>
              <a:buChar char="Ø"/>
            </a:pPr>
            <a:r>
              <a:rPr lang="en" dirty="0" smtClean="0">
                <a:latin typeface="Arial" panose="020B0604020202020204" pitchFamily="34" charset="0"/>
                <a:cs typeface="Arial" panose="020B0604020202020204" pitchFamily="34" charset="0"/>
              </a:rPr>
              <a:t>Use machine learning to classify and count phytoplankton from images</a:t>
            </a:r>
          </a:p>
          <a:p>
            <a:pPr>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Applications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HAB detection</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Ecology</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Martha's Vineyard Coastal Observatory</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Coastal location ~1 mile S of MV</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Continuous time series since 2006</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Data-rich: ~1bn images, ~6m annotations</a:t>
            </a:r>
            <a:endParaRPr dirty="0">
              <a:latin typeface="Arial" panose="020B0604020202020204" pitchFamily="34" charset="0"/>
              <a:cs typeface="Arial" panose="020B0604020202020204" pitchFamily="34" charset="0"/>
            </a:endParaRPr>
          </a:p>
        </p:txBody>
      </p:sp>
      <p:pic>
        <p:nvPicPr>
          <p:cNvPr id="62" name="Shape 62"/>
          <p:cNvPicPr preferRelativeResize="0"/>
          <p:nvPr/>
        </p:nvPicPr>
        <p:blipFill>
          <a:blip r:embed="rId3">
            <a:alphaModFix/>
          </a:blip>
          <a:stretch>
            <a:fillRect/>
          </a:stretch>
        </p:blipFill>
        <p:spPr>
          <a:xfrm>
            <a:off x="8609267" y="3689768"/>
            <a:ext cx="3167135" cy="2190600"/>
          </a:xfrm>
          <a:prstGeom prst="rect">
            <a:avLst/>
          </a:prstGeom>
          <a:noFill/>
          <a:ln>
            <a:noFill/>
          </a:ln>
        </p:spPr>
      </p:pic>
      <p:pic>
        <p:nvPicPr>
          <p:cNvPr id="63" name="Shape 63"/>
          <p:cNvPicPr preferRelativeResize="0"/>
          <p:nvPr/>
        </p:nvPicPr>
        <p:blipFill>
          <a:blip r:embed="rId4">
            <a:alphaModFix/>
          </a:blip>
          <a:stretch>
            <a:fillRect/>
          </a:stretch>
        </p:blipFill>
        <p:spPr>
          <a:xfrm>
            <a:off x="5596934" y="1413469"/>
            <a:ext cx="2906935" cy="4353932"/>
          </a:xfrm>
          <a:prstGeom prst="rect">
            <a:avLst/>
          </a:prstGeom>
          <a:noFill/>
          <a:ln>
            <a:noFill/>
          </a:ln>
        </p:spPr>
      </p:pic>
      <p:grpSp>
        <p:nvGrpSpPr>
          <p:cNvPr id="64" name="Shape 64"/>
          <p:cNvGrpSpPr/>
          <p:nvPr/>
        </p:nvGrpSpPr>
        <p:grpSpPr>
          <a:xfrm>
            <a:off x="8855854" y="1413485"/>
            <a:ext cx="2518849" cy="2171433"/>
            <a:chOff x="4311612" y="1046775"/>
            <a:chExt cx="4213062" cy="3631970"/>
          </a:xfrm>
        </p:grpSpPr>
        <p:pic>
          <p:nvPicPr>
            <p:cNvPr id="65" name="Shape 65"/>
            <p:cNvPicPr preferRelativeResize="0"/>
            <p:nvPr/>
          </p:nvPicPr>
          <p:blipFill>
            <a:blip r:embed="rId5">
              <a:alphaModFix/>
            </a:blip>
            <a:stretch>
              <a:fillRect/>
            </a:stretch>
          </p:blipFill>
          <p:spPr>
            <a:xfrm>
              <a:off x="6959775" y="2501524"/>
              <a:ext cx="1359793" cy="1179300"/>
            </a:xfrm>
            <a:prstGeom prst="rect">
              <a:avLst/>
            </a:prstGeom>
            <a:noFill/>
            <a:ln>
              <a:noFill/>
            </a:ln>
          </p:spPr>
        </p:pic>
        <p:pic>
          <p:nvPicPr>
            <p:cNvPr id="66" name="Shape 66"/>
            <p:cNvPicPr preferRelativeResize="0"/>
            <p:nvPr/>
          </p:nvPicPr>
          <p:blipFill>
            <a:blip r:embed="rId6">
              <a:alphaModFix/>
            </a:blip>
            <a:stretch>
              <a:fillRect/>
            </a:stretch>
          </p:blipFill>
          <p:spPr>
            <a:xfrm>
              <a:off x="4359225" y="2100812"/>
              <a:ext cx="1311545" cy="572700"/>
            </a:xfrm>
            <a:prstGeom prst="rect">
              <a:avLst/>
            </a:prstGeom>
            <a:noFill/>
            <a:ln>
              <a:noFill/>
            </a:ln>
          </p:spPr>
        </p:pic>
        <p:pic>
          <p:nvPicPr>
            <p:cNvPr id="67" name="Shape 67"/>
            <p:cNvPicPr preferRelativeResize="0"/>
            <p:nvPr/>
          </p:nvPicPr>
          <p:blipFill>
            <a:blip r:embed="rId7">
              <a:alphaModFix/>
            </a:blip>
            <a:stretch>
              <a:fillRect/>
            </a:stretch>
          </p:blipFill>
          <p:spPr>
            <a:xfrm>
              <a:off x="5870350" y="1779100"/>
              <a:ext cx="1605701" cy="641639"/>
            </a:xfrm>
            <a:prstGeom prst="rect">
              <a:avLst/>
            </a:prstGeom>
            <a:noFill/>
            <a:ln>
              <a:noFill/>
            </a:ln>
          </p:spPr>
        </p:pic>
        <p:pic>
          <p:nvPicPr>
            <p:cNvPr id="68" name="Shape 68"/>
            <p:cNvPicPr preferRelativeResize="0"/>
            <p:nvPr/>
          </p:nvPicPr>
          <p:blipFill>
            <a:blip r:embed="rId8">
              <a:alphaModFix/>
            </a:blip>
            <a:stretch>
              <a:fillRect/>
            </a:stretch>
          </p:blipFill>
          <p:spPr>
            <a:xfrm>
              <a:off x="4583138" y="2818074"/>
              <a:ext cx="1132350" cy="1100450"/>
            </a:xfrm>
            <a:prstGeom prst="rect">
              <a:avLst/>
            </a:prstGeom>
            <a:noFill/>
            <a:ln>
              <a:noFill/>
            </a:ln>
          </p:spPr>
        </p:pic>
        <p:pic>
          <p:nvPicPr>
            <p:cNvPr id="69" name="Shape 69"/>
            <p:cNvPicPr preferRelativeResize="0"/>
            <p:nvPr/>
          </p:nvPicPr>
          <p:blipFill>
            <a:blip r:embed="rId9">
              <a:alphaModFix/>
            </a:blip>
            <a:stretch>
              <a:fillRect/>
            </a:stretch>
          </p:blipFill>
          <p:spPr>
            <a:xfrm>
              <a:off x="5815200" y="2580375"/>
              <a:ext cx="1044850" cy="1048950"/>
            </a:xfrm>
            <a:prstGeom prst="rect">
              <a:avLst/>
            </a:prstGeom>
            <a:noFill/>
            <a:ln>
              <a:noFill/>
            </a:ln>
          </p:spPr>
        </p:pic>
        <p:pic>
          <p:nvPicPr>
            <p:cNvPr id="70" name="Shape 70"/>
            <p:cNvPicPr preferRelativeResize="0"/>
            <p:nvPr/>
          </p:nvPicPr>
          <p:blipFill>
            <a:blip r:embed="rId10">
              <a:alphaModFix/>
            </a:blip>
            <a:stretch>
              <a:fillRect/>
            </a:stretch>
          </p:blipFill>
          <p:spPr>
            <a:xfrm>
              <a:off x="4358250" y="1161962"/>
              <a:ext cx="1044850" cy="794256"/>
            </a:xfrm>
            <a:prstGeom prst="rect">
              <a:avLst/>
            </a:prstGeom>
            <a:noFill/>
            <a:ln>
              <a:noFill/>
            </a:ln>
          </p:spPr>
        </p:pic>
        <p:pic>
          <p:nvPicPr>
            <p:cNvPr id="71" name="Shape 71"/>
            <p:cNvPicPr preferRelativeResize="0"/>
            <p:nvPr/>
          </p:nvPicPr>
          <p:blipFill>
            <a:blip r:embed="rId11">
              <a:alphaModFix/>
            </a:blip>
            <a:stretch>
              <a:fillRect/>
            </a:stretch>
          </p:blipFill>
          <p:spPr>
            <a:xfrm>
              <a:off x="7587599" y="1831060"/>
              <a:ext cx="937075" cy="511975"/>
            </a:xfrm>
            <a:prstGeom prst="rect">
              <a:avLst/>
            </a:prstGeom>
            <a:noFill/>
            <a:ln>
              <a:noFill/>
            </a:ln>
          </p:spPr>
        </p:pic>
        <p:pic>
          <p:nvPicPr>
            <p:cNvPr id="72" name="Shape 72"/>
            <p:cNvPicPr preferRelativeResize="0"/>
            <p:nvPr/>
          </p:nvPicPr>
          <p:blipFill>
            <a:blip r:embed="rId12">
              <a:alphaModFix/>
            </a:blip>
            <a:stretch>
              <a:fillRect/>
            </a:stretch>
          </p:blipFill>
          <p:spPr>
            <a:xfrm>
              <a:off x="5525150" y="1046775"/>
              <a:ext cx="2742917" cy="572700"/>
            </a:xfrm>
            <a:prstGeom prst="rect">
              <a:avLst/>
            </a:prstGeom>
            <a:noFill/>
            <a:ln>
              <a:noFill/>
            </a:ln>
          </p:spPr>
        </p:pic>
        <p:pic>
          <p:nvPicPr>
            <p:cNvPr id="73" name="Shape 73"/>
            <p:cNvPicPr preferRelativeResize="0"/>
            <p:nvPr/>
          </p:nvPicPr>
          <p:blipFill>
            <a:blip r:embed="rId13">
              <a:alphaModFix/>
            </a:blip>
            <a:stretch>
              <a:fillRect/>
            </a:stretch>
          </p:blipFill>
          <p:spPr>
            <a:xfrm>
              <a:off x="6666395" y="3839320"/>
              <a:ext cx="1858275" cy="839425"/>
            </a:xfrm>
            <a:prstGeom prst="rect">
              <a:avLst/>
            </a:prstGeom>
            <a:noFill/>
            <a:ln>
              <a:noFill/>
            </a:ln>
          </p:spPr>
        </p:pic>
        <p:pic>
          <p:nvPicPr>
            <p:cNvPr id="74" name="Shape 74"/>
            <p:cNvPicPr preferRelativeResize="0"/>
            <p:nvPr/>
          </p:nvPicPr>
          <p:blipFill>
            <a:blip r:embed="rId14">
              <a:alphaModFix/>
            </a:blip>
            <a:stretch>
              <a:fillRect/>
            </a:stretch>
          </p:blipFill>
          <p:spPr>
            <a:xfrm>
              <a:off x="4311612" y="4104295"/>
              <a:ext cx="2236213" cy="511975"/>
            </a:xfrm>
            <a:prstGeom prst="rect">
              <a:avLst/>
            </a:prstGeom>
            <a:noFill/>
            <a:ln>
              <a:noFill/>
            </a:ln>
          </p:spPr>
        </p:pic>
      </p:grpSp>
    </p:spTree>
    <p:extLst>
      <p:ext uri="{BB962C8B-B14F-4D97-AF65-F5344CB8AC3E}">
        <p14:creationId xmlns:p14="http://schemas.microsoft.com/office/powerpoint/2010/main" val="2882278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502500" y="-2369"/>
            <a:ext cx="11360800" cy="763600"/>
          </a:xfrm>
          <a:prstGeom prst="rect">
            <a:avLst/>
          </a:prstGeom>
        </p:spPr>
        <p:txBody>
          <a:bodyPr spcFirstLastPara="1" wrap="square" lIns="121900" tIns="121900" rIns="121900" bIns="121900" anchor="t" anchorCtr="0">
            <a:noAutofit/>
          </a:bodyPr>
          <a:lstStyle/>
          <a:p>
            <a:r>
              <a:rPr lang="en" dirty="0"/>
              <a:t>Traditional </a:t>
            </a:r>
            <a:r>
              <a:rPr lang="en" dirty="0" smtClean="0"/>
              <a:t>ML approach for IFCB</a:t>
            </a:r>
            <a:endParaRPr dirty="0"/>
          </a:p>
        </p:txBody>
      </p:sp>
      <p:pic>
        <p:nvPicPr>
          <p:cNvPr id="80" name="Shape 80"/>
          <p:cNvPicPr preferRelativeResize="0"/>
          <p:nvPr/>
        </p:nvPicPr>
        <p:blipFill>
          <a:blip r:embed="rId3">
            <a:alphaModFix/>
          </a:blip>
          <a:stretch>
            <a:fillRect/>
          </a:stretch>
        </p:blipFill>
        <p:spPr>
          <a:xfrm>
            <a:off x="4468067" y="1780953"/>
            <a:ext cx="3551000" cy="2667667"/>
          </a:xfrm>
          <a:prstGeom prst="rect">
            <a:avLst/>
          </a:prstGeom>
          <a:noFill/>
          <a:ln>
            <a:noFill/>
          </a:ln>
        </p:spPr>
      </p:pic>
      <p:cxnSp>
        <p:nvCxnSpPr>
          <p:cNvPr id="81" name="Shape 81"/>
          <p:cNvCxnSpPr/>
          <p:nvPr/>
        </p:nvCxnSpPr>
        <p:spPr>
          <a:xfrm rot="10800000" flipH="1">
            <a:off x="3618367" y="3747320"/>
            <a:ext cx="673200" cy="471200"/>
          </a:xfrm>
          <a:prstGeom prst="straightConnector1">
            <a:avLst/>
          </a:prstGeom>
          <a:noFill/>
          <a:ln w="28575" cap="flat" cmpd="sng">
            <a:solidFill>
              <a:schemeClr val="dk2"/>
            </a:solidFill>
            <a:prstDash val="solid"/>
            <a:round/>
            <a:headEnd type="none" w="lg" len="lg"/>
            <a:tailEnd type="triangle" w="lg" len="lg"/>
          </a:ln>
        </p:spPr>
      </p:cxnSp>
      <p:sp>
        <p:nvSpPr>
          <p:cNvPr id="82" name="Shape 82"/>
          <p:cNvSpPr txBox="1"/>
          <p:nvPr/>
        </p:nvSpPr>
        <p:spPr>
          <a:xfrm>
            <a:off x="951533" y="5610820"/>
            <a:ext cx="2529048" cy="349200"/>
          </a:xfrm>
          <a:prstGeom prst="rect">
            <a:avLst/>
          </a:prstGeom>
          <a:noFill/>
          <a:ln>
            <a:noFill/>
          </a:ln>
        </p:spPr>
        <p:txBody>
          <a:bodyPr spcFirstLastPara="1" wrap="square" lIns="121900" tIns="121900" rIns="121900" bIns="121900" anchor="t" anchorCtr="0">
            <a:noAutofit/>
          </a:bodyPr>
          <a:lstStyle/>
          <a:p>
            <a:r>
              <a:rPr lang="en" sz="1867" dirty="0"/>
              <a:t>segmentation</a:t>
            </a:r>
            <a:endParaRPr sz="1867" dirty="0"/>
          </a:p>
        </p:txBody>
      </p:sp>
      <p:sp>
        <p:nvSpPr>
          <p:cNvPr id="83" name="Shape 83"/>
          <p:cNvSpPr txBox="1"/>
          <p:nvPr/>
        </p:nvSpPr>
        <p:spPr>
          <a:xfrm>
            <a:off x="5201399" y="5610820"/>
            <a:ext cx="2737175" cy="349200"/>
          </a:xfrm>
          <a:prstGeom prst="rect">
            <a:avLst/>
          </a:prstGeom>
          <a:noFill/>
          <a:ln>
            <a:noFill/>
          </a:ln>
        </p:spPr>
        <p:txBody>
          <a:bodyPr spcFirstLastPara="1" wrap="square" lIns="121900" tIns="121900" rIns="121900" bIns="121900" anchor="t" anchorCtr="0">
            <a:noAutofit/>
          </a:bodyPr>
          <a:lstStyle/>
          <a:p>
            <a:r>
              <a:rPr lang="en" sz="1867" dirty="0"/>
              <a:t>feature extraction</a:t>
            </a:r>
            <a:endParaRPr sz="1867" dirty="0"/>
          </a:p>
        </p:txBody>
      </p:sp>
      <p:sp>
        <p:nvSpPr>
          <p:cNvPr id="84" name="Shape 84"/>
          <p:cNvSpPr txBox="1"/>
          <p:nvPr/>
        </p:nvSpPr>
        <p:spPr>
          <a:xfrm>
            <a:off x="8916400" y="1730387"/>
            <a:ext cx="3275600" cy="470000"/>
          </a:xfrm>
          <a:prstGeom prst="rect">
            <a:avLst/>
          </a:prstGeom>
          <a:noFill/>
          <a:ln>
            <a:noFill/>
          </a:ln>
        </p:spPr>
        <p:txBody>
          <a:bodyPr spcFirstLastPara="1" wrap="square" lIns="121900" tIns="121900" rIns="121900" bIns="121900" anchor="t" anchorCtr="0">
            <a:noAutofit/>
          </a:bodyPr>
          <a:lstStyle/>
          <a:p>
            <a:r>
              <a:rPr lang="en" sz="2400" b="1"/>
              <a:t>Support Vector Machines</a:t>
            </a:r>
            <a:endParaRPr sz="2400" b="1"/>
          </a:p>
        </p:txBody>
      </p:sp>
      <p:sp>
        <p:nvSpPr>
          <p:cNvPr id="85" name="Shape 85"/>
          <p:cNvSpPr txBox="1"/>
          <p:nvPr/>
        </p:nvSpPr>
        <p:spPr>
          <a:xfrm>
            <a:off x="9810900" y="2549604"/>
            <a:ext cx="1920000" cy="470000"/>
          </a:xfrm>
          <a:prstGeom prst="rect">
            <a:avLst/>
          </a:prstGeom>
          <a:noFill/>
          <a:ln>
            <a:noFill/>
          </a:ln>
        </p:spPr>
        <p:txBody>
          <a:bodyPr spcFirstLastPara="1" wrap="square" lIns="121900" tIns="121900" rIns="121900" bIns="121900" anchor="t" anchorCtr="0">
            <a:noAutofit/>
          </a:bodyPr>
          <a:lstStyle/>
          <a:p>
            <a:r>
              <a:rPr lang="en" sz="2400" b="1"/>
              <a:t>MLP neural network</a:t>
            </a:r>
            <a:endParaRPr sz="2400" b="1"/>
          </a:p>
        </p:txBody>
      </p:sp>
      <p:sp>
        <p:nvSpPr>
          <p:cNvPr id="86" name="Shape 86"/>
          <p:cNvSpPr txBox="1"/>
          <p:nvPr/>
        </p:nvSpPr>
        <p:spPr>
          <a:xfrm>
            <a:off x="9049967" y="3368853"/>
            <a:ext cx="1920000" cy="470000"/>
          </a:xfrm>
          <a:prstGeom prst="rect">
            <a:avLst/>
          </a:prstGeom>
          <a:noFill/>
          <a:ln>
            <a:noFill/>
          </a:ln>
        </p:spPr>
        <p:txBody>
          <a:bodyPr spcFirstLastPara="1" wrap="square" lIns="121900" tIns="121900" rIns="121900" bIns="121900" anchor="t" anchorCtr="0">
            <a:noAutofit/>
          </a:bodyPr>
          <a:lstStyle/>
          <a:p>
            <a:r>
              <a:rPr lang="en" sz="2400" b="1"/>
              <a:t>Random Forest</a:t>
            </a:r>
            <a:endParaRPr sz="2400" b="1"/>
          </a:p>
        </p:txBody>
      </p:sp>
      <p:sp>
        <p:nvSpPr>
          <p:cNvPr id="87" name="Shape 87"/>
          <p:cNvSpPr txBox="1"/>
          <p:nvPr/>
        </p:nvSpPr>
        <p:spPr>
          <a:xfrm>
            <a:off x="9210833" y="5610820"/>
            <a:ext cx="2308800" cy="349200"/>
          </a:xfrm>
          <a:prstGeom prst="rect">
            <a:avLst/>
          </a:prstGeom>
          <a:noFill/>
          <a:ln>
            <a:noFill/>
          </a:ln>
        </p:spPr>
        <p:txBody>
          <a:bodyPr spcFirstLastPara="1" wrap="square" lIns="121900" tIns="121900" rIns="121900" bIns="121900" anchor="t" anchorCtr="0">
            <a:noAutofit/>
          </a:bodyPr>
          <a:lstStyle/>
          <a:p>
            <a:r>
              <a:rPr lang="en" sz="1867"/>
              <a:t>classification</a:t>
            </a:r>
            <a:endParaRPr sz="1867"/>
          </a:p>
        </p:txBody>
      </p:sp>
      <p:cxnSp>
        <p:nvCxnSpPr>
          <p:cNvPr id="88" name="Shape 88"/>
          <p:cNvCxnSpPr/>
          <p:nvPr/>
        </p:nvCxnSpPr>
        <p:spPr>
          <a:xfrm rot="10800000" flipH="1">
            <a:off x="8150000" y="2293720"/>
            <a:ext cx="766400" cy="10800"/>
          </a:xfrm>
          <a:prstGeom prst="straightConnector1">
            <a:avLst/>
          </a:prstGeom>
          <a:noFill/>
          <a:ln w="28575" cap="flat" cmpd="sng">
            <a:solidFill>
              <a:schemeClr val="dk2"/>
            </a:solidFill>
            <a:prstDash val="solid"/>
            <a:round/>
            <a:headEnd type="none" w="lg" len="lg"/>
            <a:tailEnd type="triangle" w="lg" len="lg"/>
          </a:ln>
        </p:spPr>
      </p:cxnSp>
      <p:cxnSp>
        <p:nvCxnSpPr>
          <p:cNvPr id="89" name="Shape 89"/>
          <p:cNvCxnSpPr/>
          <p:nvPr/>
        </p:nvCxnSpPr>
        <p:spPr>
          <a:xfrm rot="10800000" flipH="1">
            <a:off x="8279667" y="2928187"/>
            <a:ext cx="1456000" cy="15200"/>
          </a:xfrm>
          <a:prstGeom prst="straightConnector1">
            <a:avLst/>
          </a:prstGeom>
          <a:noFill/>
          <a:ln w="28575" cap="flat" cmpd="sng">
            <a:solidFill>
              <a:schemeClr val="dk2"/>
            </a:solidFill>
            <a:prstDash val="solid"/>
            <a:round/>
            <a:headEnd type="none" w="lg" len="lg"/>
            <a:tailEnd type="triangle" w="lg" len="lg"/>
          </a:ln>
        </p:spPr>
      </p:cxnSp>
      <p:cxnSp>
        <p:nvCxnSpPr>
          <p:cNvPr id="90" name="Shape 90"/>
          <p:cNvCxnSpPr/>
          <p:nvPr/>
        </p:nvCxnSpPr>
        <p:spPr>
          <a:xfrm>
            <a:off x="8249333" y="3898720"/>
            <a:ext cx="712800" cy="0"/>
          </a:xfrm>
          <a:prstGeom prst="straightConnector1">
            <a:avLst/>
          </a:prstGeom>
          <a:noFill/>
          <a:ln w="28575" cap="flat" cmpd="sng">
            <a:solidFill>
              <a:schemeClr val="dk2"/>
            </a:solidFill>
            <a:prstDash val="solid"/>
            <a:round/>
            <a:headEnd type="none" w="lg" len="lg"/>
            <a:tailEnd type="triangle" w="lg" len="lg"/>
          </a:ln>
        </p:spPr>
      </p:cxnSp>
      <p:cxnSp>
        <p:nvCxnSpPr>
          <p:cNvPr id="91" name="Shape 91"/>
          <p:cNvCxnSpPr/>
          <p:nvPr/>
        </p:nvCxnSpPr>
        <p:spPr>
          <a:xfrm>
            <a:off x="1972733" y="3019704"/>
            <a:ext cx="7600" cy="401600"/>
          </a:xfrm>
          <a:prstGeom prst="straightConnector1">
            <a:avLst/>
          </a:prstGeom>
          <a:noFill/>
          <a:ln w="28575" cap="flat" cmpd="sng">
            <a:solidFill>
              <a:schemeClr val="dk2"/>
            </a:solidFill>
            <a:prstDash val="solid"/>
            <a:round/>
            <a:headEnd type="none" w="lg" len="lg"/>
            <a:tailEnd type="triangle" w="lg" len="lg"/>
          </a:ln>
        </p:spPr>
      </p:cxnSp>
      <p:cxnSp>
        <p:nvCxnSpPr>
          <p:cNvPr id="92" name="Shape 92"/>
          <p:cNvCxnSpPr/>
          <p:nvPr/>
        </p:nvCxnSpPr>
        <p:spPr>
          <a:xfrm>
            <a:off x="3644133" y="2123020"/>
            <a:ext cx="693200" cy="350800"/>
          </a:xfrm>
          <a:prstGeom prst="straightConnector1">
            <a:avLst/>
          </a:prstGeom>
          <a:noFill/>
          <a:ln w="28575" cap="flat" cmpd="sng">
            <a:solidFill>
              <a:schemeClr val="dk2"/>
            </a:solidFill>
            <a:prstDash val="solid"/>
            <a:round/>
            <a:headEnd type="none" w="lg" len="lg"/>
            <a:tailEnd type="triangle" w="lg" len="lg"/>
          </a:ln>
        </p:spPr>
      </p:cxnSp>
      <p:sp>
        <p:nvSpPr>
          <p:cNvPr id="93" name="Shape 93"/>
          <p:cNvSpPr txBox="1"/>
          <p:nvPr/>
        </p:nvSpPr>
        <p:spPr>
          <a:xfrm>
            <a:off x="10650067" y="3978620"/>
            <a:ext cx="814400" cy="470000"/>
          </a:xfrm>
          <a:prstGeom prst="rect">
            <a:avLst/>
          </a:prstGeom>
          <a:noFill/>
          <a:ln>
            <a:noFill/>
          </a:ln>
        </p:spPr>
        <p:txBody>
          <a:bodyPr spcFirstLastPara="1" wrap="square" lIns="121900" tIns="121900" rIns="121900" bIns="121900" anchor="t" anchorCtr="0">
            <a:noAutofit/>
          </a:bodyPr>
          <a:lstStyle/>
          <a:p>
            <a:r>
              <a:rPr lang="en" sz="2400" b="1"/>
              <a:t>etc.</a:t>
            </a:r>
            <a:endParaRPr sz="2400" b="1"/>
          </a:p>
        </p:txBody>
      </p:sp>
      <p:pic>
        <p:nvPicPr>
          <p:cNvPr id="94" name="Shape 94"/>
          <p:cNvPicPr preferRelativeResize="0"/>
          <p:nvPr/>
        </p:nvPicPr>
        <p:blipFill rotWithShape="1">
          <a:blip r:embed="rId4">
            <a:alphaModFix/>
          </a:blip>
          <a:srcRect/>
          <a:stretch/>
        </p:blipFill>
        <p:spPr>
          <a:xfrm>
            <a:off x="595017" y="1014036"/>
            <a:ext cx="718879" cy="635245"/>
          </a:xfrm>
          <a:prstGeom prst="rect">
            <a:avLst/>
          </a:prstGeom>
          <a:noFill/>
          <a:ln>
            <a:noFill/>
          </a:ln>
        </p:spPr>
      </p:pic>
      <p:pic>
        <p:nvPicPr>
          <p:cNvPr id="95" name="Shape 95"/>
          <p:cNvPicPr preferRelativeResize="0"/>
          <p:nvPr/>
        </p:nvPicPr>
        <p:blipFill rotWithShape="1">
          <a:blip r:embed="rId5">
            <a:alphaModFix/>
          </a:blip>
          <a:srcRect/>
          <a:stretch/>
        </p:blipFill>
        <p:spPr>
          <a:xfrm>
            <a:off x="2855389" y="1255769"/>
            <a:ext cx="691539" cy="180120"/>
          </a:xfrm>
          <a:prstGeom prst="rect">
            <a:avLst/>
          </a:prstGeom>
          <a:noFill/>
          <a:ln>
            <a:noFill/>
          </a:ln>
        </p:spPr>
      </p:pic>
      <p:pic>
        <p:nvPicPr>
          <p:cNvPr id="96" name="Shape 96"/>
          <p:cNvPicPr preferRelativeResize="0"/>
          <p:nvPr/>
        </p:nvPicPr>
        <p:blipFill rotWithShape="1">
          <a:blip r:embed="rId6">
            <a:alphaModFix/>
          </a:blip>
          <a:srcRect/>
          <a:stretch/>
        </p:blipFill>
        <p:spPr>
          <a:xfrm>
            <a:off x="584071" y="2787195"/>
            <a:ext cx="1120936" cy="152780"/>
          </a:xfrm>
          <a:prstGeom prst="rect">
            <a:avLst/>
          </a:prstGeom>
          <a:noFill/>
          <a:ln>
            <a:noFill/>
          </a:ln>
        </p:spPr>
      </p:pic>
      <p:pic>
        <p:nvPicPr>
          <p:cNvPr id="97" name="Shape 97"/>
          <p:cNvPicPr preferRelativeResize="0"/>
          <p:nvPr/>
        </p:nvPicPr>
        <p:blipFill rotWithShape="1">
          <a:blip r:embed="rId7">
            <a:alphaModFix/>
          </a:blip>
          <a:srcRect/>
          <a:stretch/>
        </p:blipFill>
        <p:spPr>
          <a:xfrm>
            <a:off x="1585031" y="1478301"/>
            <a:ext cx="1930140" cy="453580"/>
          </a:xfrm>
          <a:prstGeom prst="rect">
            <a:avLst/>
          </a:prstGeom>
          <a:noFill/>
          <a:ln>
            <a:noFill/>
          </a:ln>
        </p:spPr>
      </p:pic>
      <p:pic>
        <p:nvPicPr>
          <p:cNvPr id="98" name="Shape 98"/>
          <p:cNvPicPr preferRelativeResize="0"/>
          <p:nvPr/>
        </p:nvPicPr>
        <p:blipFill rotWithShape="1">
          <a:blip r:embed="rId8">
            <a:alphaModFix/>
          </a:blip>
          <a:srcRect/>
          <a:stretch/>
        </p:blipFill>
        <p:spPr>
          <a:xfrm>
            <a:off x="1371455" y="1031578"/>
            <a:ext cx="1442583" cy="421353"/>
          </a:xfrm>
          <a:prstGeom prst="rect">
            <a:avLst/>
          </a:prstGeom>
          <a:noFill/>
          <a:ln>
            <a:noFill/>
          </a:ln>
        </p:spPr>
      </p:pic>
      <p:pic>
        <p:nvPicPr>
          <p:cNvPr id="99" name="Shape 99"/>
          <p:cNvPicPr preferRelativeResize="0"/>
          <p:nvPr/>
        </p:nvPicPr>
        <p:blipFill rotWithShape="1">
          <a:blip r:embed="rId9">
            <a:alphaModFix/>
          </a:blip>
          <a:srcRect/>
          <a:stretch/>
        </p:blipFill>
        <p:spPr>
          <a:xfrm>
            <a:off x="3075721" y="2047684"/>
            <a:ext cx="471212" cy="474424"/>
          </a:xfrm>
          <a:prstGeom prst="rect">
            <a:avLst/>
          </a:prstGeom>
          <a:noFill/>
          <a:ln>
            <a:noFill/>
          </a:ln>
        </p:spPr>
      </p:pic>
      <p:pic>
        <p:nvPicPr>
          <p:cNvPr id="100" name="Shape 100"/>
          <p:cNvPicPr preferRelativeResize="0"/>
          <p:nvPr/>
        </p:nvPicPr>
        <p:blipFill rotWithShape="1">
          <a:blip r:embed="rId10">
            <a:alphaModFix/>
          </a:blip>
          <a:srcRect/>
          <a:stretch/>
        </p:blipFill>
        <p:spPr>
          <a:xfrm>
            <a:off x="1562619" y="2551109"/>
            <a:ext cx="410099" cy="192987"/>
          </a:xfrm>
          <a:prstGeom prst="rect">
            <a:avLst/>
          </a:prstGeom>
          <a:noFill/>
          <a:ln>
            <a:noFill/>
          </a:ln>
        </p:spPr>
      </p:pic>
      <p:pic>
        <p:nvPicPr>
          <p:cNvPr id="101" name="Shape 101"/>
          <p:cNvPicPr preferRelativeResize="0"/>
          <p:nvPr/>
        </p:nvPicPr>
        <p:blipFill rotWithShape="1">
          <a:blip r:embed="rId11">
            <a:alphaModFix/>
          </a:blip>
          <a:srcRect/>
          <a:stretch/>
        </p:blipFill>
        <p:spPr>
          <a:xfrm>
            <a:off x="3273677" y="2571214"/>
            <a:ext cx="236409" cy="152780"/>
          </a:xfrm>
          <a:prstGeom prst="rect">
            <a:avLst/>
          </a:prstGeom>
          <a:noFill/>
          <a:ln>
            <a:noFill/>
          </a:ln>
        </p:spPr>
      </p:pic>
      <p:pic>
        <p:nvPicPr>
          <p:cNvPr id="102" name="Shape 102"/>
          <p:cNvPicPr preferRelativeResize="0"/>
          <p:nvPr/>
        </p:nvPicPr>
        <p:blipFill rotWithShape="1">
          <a:blip r:embed="rId12">
            <a:alphaModFix/>
          </a:blip>
          <a:srcRect/>
          <a:stretch/>
        </p:blipFill>
        <p:spPr>
          <a:xfrm>
            <a:off x="1777942" y="2794862"/>
            <a:ext cx="289481" cy="127049"/>
          </a:xfrm>
          <a:prstGeom prst="rect">
            <a:avLst/>
          </a:prstGeom>
          <a:noFill/>
          <a:ln>
            <a:noFill/>
          </a:ln>
        </p:spPr>
      </p:pic>
      <p:pic>
        <p:nvPicPr>
          <p:cNvPr id="103" name="Shape 103"/>
          <p:cNvPicPr preferRelativeResize="0"/>
          <p:nvPr/>
        </p:nvPicPr>
        <p:blipFill rotWithShape="1">
          <a:blip r:embed="rId13">
            <a:alphaModFix/>
          </a:blip>
          <a:srcRect/>
          <a:stretch/>
        </p:blipFill>
        <p:spPr>
          <a:xfrm>
            <a:off x="598243" y="1686039"/>
            <a:ext cx="329687" cy="205852"/>
          </a:xfrm>
          <a:prstGeom prst="rect">
            <a:avLst/>
          </a:prstGeom>
          <a:noFill/>
          <a:ln>
            <a:noFill/>
          </a:ln>
        </p:spPr>
      </p:pic>
      <p:pic>
        <p:nvPicPr>
          <p:cNvPr id="104" name="Shape 104"/>
          <p:cNvPicPr preferRelativeResize="0"/>
          <p:nvPr/>
        </p:nvPicPr>
        <p:blipFill rotWithShape="1">
          <a:blip r:embed="rId14">
            <a:alphaModFix/>
          </a:blip>
          <a:srcRect/>
          <a:stretch/>
        </p:blipFill>
        <p:spPr>
          <a:xfrm>
            <a:off x="2140361" y="2542371"/>
            <a:ext cx="583788" cy="379539"/>
          </a:xfrm>
          <a:prstGeom prst="rect">
            <a:avLst/>
          </a:prstGeom>
          <a:noFill/>
          <a:ln>
            <a:noFill/>
          </a:ln>
        </p:spPr>
      </p:pic>
      <p:pic>
        <p:nvPicPr>
          <p:cNvPr id="105" name="Shape 105"/>
          <p:cNvPicPr preferRelativeResize="0"/>
          <p:nvPr/>
        </p:nvPicPr>
        <p:blipFill rotWithShape="1">
          <a:blip r:embed="rId15">
            <a:alphaModFix/>
          </a:blip>
          <a:srcRect/>
          <a:stretch/>
        </p:blipFill>
        <p:spPr>
          <a:xfrm>
            <a:off x="2814044" y="2571965"/>
            <a:ext cx="397233" cy="353808"/>
          </a:xfrm>
          <a:prstGeom prst="rect">
            <a:avLst/>
          </a:prstGeom>
          <a:noFill/>
          <a:ln>
            <a:noFill/>
          </a:ln>
        </p:spPr>
      </p:pic>
      <p:pic>
        <p:nvPicPr>
          <p:cNvPr id="106" name="Shape 106"/>
          <p:cNvPicPr preferRelativeResize="0"/>
          <p:nvPr/>
        </p:nvPicPr>
        <p:blipFill rotWithShape="1">
          <a:blip r:embed="rId16">
            <a:alphaModFix/>
          </a:blip>
          <a:srcRect/>
          <a:stretch/>
        </p:blipFill>
        <p:spPr>
          <a:xfrm>
            <a:off x="2314317" y="2047689"/>
            <a:ext cx="678673" cy="408487"/>
          </a:xfrm>
          <a:prstGeom prst="rect">
            <a:avLst/>
          </a:prstGeom>
          <a:noFill/>
          <a:ln>
            <a:noFill/>
          </a:ln>
        </p:spPr>
      </p:pic>
      <p:pic>
        <p:nvPicPr>
          <p:cNvPr id="107" name="Shape 107"/>
          <p:cNvPicPr preferRelativeResize="0"/>
          <p:nvPr/>
        </p:nvPicPr>
        <p:blipFill rotWithShape="1">
          <a:blip r:embed="rId17">
            <a:alphaModFix/>
          </a:blip>
          <a:srcRect/>
          <a:stretch/>
        </p:blipFill>
        <p:spPr>
          <a:xfrm>
            <a:off x="575667" y="1947795"/>
            <a:ext cx="919907" cy="792851"/>
          </a:xfrm>
          <a:prstGeom prst="rect">
            <a:avLst/>
          </a:prstGeom>
          <a:noFill/>
          <a:ln>
            <a:noFill/>
          </a:ln>
        </p:spPr>
      </p:pic>
      <p:pic>
        <p:nvPicPr>
          <p:cNvPr id="108" name="Shape 108"/>
          <p:cNvPicPr preferRelativeResize="0"/>
          <p:nvPr/>
        </p:nvPicPr>
        <p:blipFill rotWithShape="1">
          <a:blip r:embed="rId18">
            <a:alphaModFix/>
          </a:blip>
          <a:srcRect/>
          <a:stretch/>
        </p:blipFill>
        <p:spPr>
          <a:xfrm>
            <a:off x="1633325" y="2004281"/>
            <a:ext cx="598260" cy="474423"/>
          </a:xfrm>
          <a:prstGeom prst="rect">
            <a:avLst/>
          </a:prstGeom>
          <a:noFill/>
          <a:ln>
            <a:noFill/>
          </a:ln>
        </p:spPr>
      </p:pic>
      <p:pic>
        <p:nvPicPr>
          <p:cNvPr id="109" name="Shape 109"/>
          <p:cNvPicPr preferRelativeResize="0"/>
          <p:nvPr/>
        </p:nvPicPr>
        <p:blipFill rotWithShape="1">
          <a:blip r:embed="rId19">
            <a:alphaModFix/>
          </a:blip>
          <a:srcRect/>
          <a:stretch/>
        </p:blipFill>
        <p:spPr>
          <a:xfrm>
            <a:off x="993107" y="1688113"/>
            <a:ext cx="503375" cy="180120"/>
          </a:xfrm>
          <a:prstGeom prst="rect">
            <a:avLst/>
          </a:prstGeom>
          <a:noFill/>
          <a:ln>
            <a:noFill/>
          </a:ln>
        </p:spPr>
      </p:pic>
      <p:pic>
        <p:nvPicPr>
          <p:cNvPr id="110" name="Shape 110"/>
          <p:cNvPicPr preferRelativeResize="0"/>
          <p:nvPr/>
        </p:nvPicPr>
        <p:blipFill rotWithShape="1">
          <a:blip r:embed="rId20">
            <a:alphaModFix/>
          </a:blip>
          <a:srcRect/>
          <a:stretch/>
        </p:blipFill>
        <p:spPr>
          <a:xfrm>
            <a:off x="2879195" y="3707792"/>
            <a:ext cx="691539" cy="180120"/>
          </a:xfrm>
          <a:prstGeom prst="rect">
            <a:avLst/>
          </a:prstGeom>
          <a:noFill/>
          <a:ln>
            <a:noFill/>
          </a:ln>
        </p:spPr>
      </p:pic>
      <p:pic>
        <p:nvPicPr>
          <p:cNvPr id="111" name="Shape 111"/>
          <p:cNvPicPr preferRelativeResize="0"/>
          <p:nvPr/>
        </p:nvPicPr>
        <p:blipFill rotWithShape="1">
          <a:blip r:embed="rId21">
            <a:alphaModFix/>
          </a:blip>
          <a:srcRect/>
          <a:stretch/>
        </p:blipFill>
        <p:spPr>
          <a:xfrm>
            <a:off x="590296" y="3474525"/>
            <a:ext cx="691539" cy="622380"/>
          </a:xfrm>
          <a:prstGeom prst="rect">
            <a:avLst/>
          </a:prstGeom>
          <a:noFill/>
          <a:ln>
            <a:noFill/>
          </a:ln>
        </p:spPr>
      </p:pic>
      <p:pic>
        <p:nvPicPr>
          <p:cNvPr id="112" name="Shape 112"/>
          <p:cNvPicPr preferRelativeResize="0"/>
          <p:nvPr/>
        </p:nvPicPr>
        <p:blipFill rotWithShape="1">
          <a:blip r:embed="rId22">
            <a:alphaModFix/>
          </a:blip>
          <a:srcRect/>
          <a:stretch/>
        </p:blipFill>
        <p:spPr>
          <a:xfrm>
            <a:off x="590292" y="5271757"/>
            <a:ext cx="1120936" cy="152780"/>
          </a:xfrm>
          <a:prstGeom prst="rect">
            <a:avLst/>
          </a:prstGeom>
          <a:noFill/>
          <a:ln>
            <a:noFill/>
          </a:ln>
        </p:spPr>
      </p:pic>
      <p:pic>
        <p:nvPicPr>
          <p:cNvPr id="113" name="Shape 113"/>
          <p:cNvPicPr preferRelativeResize="0"/>
          <p:nvPr/>
        </p:nvPicPr>
        <p:blipFill rotWithShape="1">
          <a:blip r:embed="rId23">
            <a:alphaModFix/>
          </a:blip>
          <a:srcRect/>
          <a:stretch/>
        </p:blipFill>
        <p:spPr>
          <a:xfrm>
            <a:off x="1571045" y="3962295"/>
            <a:ext cx="1929876" cy="453517"/>
          </a:xfrm>
          <a:prstGeom prst="rect">
            <a:avLst/>
          </a:prstGeom>
          <a:noFill/>
          <a:ln>
            <a:noFill/>
          </a:ln>
        </p:spPr>
      </p:pic>
      <p:pic>
        <p:nvPicPr>
          <p:cNvPr id="114" name="Shape 114"/>
          <p:cNvPicPr preferRelativeResize="0"/>
          <p:nvPr/>
        </p:nvPicPr>
        <p:blipFill rotWithShape="1">
          <a:blip r:embed="rId24">
            <a:alphaModFix/>
          </a:blip>
          <a:srcRect/>
          <a:stretch/>
        </p:blipFill>
        <p:spPr>
          <a:xfrm>
            <a:off x="1371459" y="3466550"/>
            <a:ext cx="1442583" cy="421353"/>
          </a:xfrm>
          <a:prstGeom prst="rect">
            <a:avLst/>
          </a:prstGeom>
          <a:noFill/>
          <a:ln>
            <a:noFill/>
          </a:ln>
        </p:spPr>
      </p:pic>
      <p:pic>
        <p:nvPicPr>
          <p:cNvPr id="115" name="Shape 115"/>
          <p:cNvPicPr preferRelativeResize="0"/>
          <p:nvPr/>
        </p:nvPicPr>
        <p:blipFill rotWithShape="1">
          <a:blip r:embed="rId25">
            <a:alphaModFix/>
          </a:blip>
          <a:srcRect/>
          <a:stretch/>
        </p:blipFill>
        <p:spPr>
          <a:xfrm>
            <a:off x="3075717" y="4490197"/>
            <a:ext cx="471212" cy="474424"/>
          </a:xfrm>
          <a:prstGeom prst="rect">
            <a:avLst/>
          </a:prstGeom>
          <a:noFill/>
          <a:ln>
            <a:noFill/>
          </a:ln>
        </p:spPr>
      </p:pic>
      <p:pic>
        <p:nvPicPr>
          <p:cNvPr id="116" name="Shape 116"/>
          <p:cNvPicPr preferRelativeResize="0"/>
          <p:nvPr/>
        </p:nvPicPr>
        <p:blipFill rotWithShape="1">
          <a:blip r:embed="rId26">
            <a:alphaModFix/>
          </a:blip>
          <a:srcRect/>
          <a:stretch/>
        </p:blipFill>
        <p:spPr>
          <a:xfrm>
            <a:off x="1563489" y="5037949"/>
            <a:ext cx="410099" cy="192985"/>
          </a:xfrm>
          <a:prstGeom prst="rect">
            <a:avLst/>
          </a:prstGeom>
          <a:noFill/>
          <a:ln>
            <a:noFill/>
          </a:ln>
        </p:spPr>
      </p:pic>
      <p:pic>
        <p:nvPicPr>
          <p:cNvPr id="117" name="Shape 117"/>
          <p:cNvPicPr preferRelativeResize="0"/>
          <p:nvPr/>
        </p:nvPicPr>
        <p:blipFill rotWithShape="1">
          <a:blip r:embed="rId27">
            <a:alphaModFix/>
          </a:blip>
          <a:srcRect/>
          <a:stretch/>
        </p:blipFill>
        <p:spPr>
          <a:xfrm>
            <a:off x="3244173" y="5039015"/>
            <a:ext cx="236409" cy="152780"/>
          </a:xfrm>
          <a:prstGeom prst="rect">
            <a:avLst/>
          </a:prstGeom>
          <a:noFill/>
          <a:ln>
            <a:noFill/>
          </a:ln>
        </p:spPr>
      </p:pic>
      <p:pic>
        <p:nvPicPr>
          <p:cNvPr id="118" name="Shape 118"/>
          <p:cNvPicPr preferRelativeResize="0"/>
          <p:nvPr/>
        </p:nvPicPr>
        <p:blipFill rotWithShape="1">
          <a:blip r:embed="rId28">
            <a:alphaModFix/>
          </a:blip>
          <a:srcRect/>
          <a:stretch/>
        </p:blipFill>
        <p:spPr>
          <a:xfrm>
            <a:off x="1769974" y="5271757"/>
            <a:ext cx="289481" cy="127049"/>
          </a:xfrm>
          <a:prstGeom prst="rect">
            <a:avLst/>
          </a:prstGeom>
          <a:noFill/>
          <a:ln>
            <a:noFill/>
          </a:ln>
        </p:spPr>
      </p:pic>
      <p:pic>
        <p:nvPicPr>
          <p:cNvPr id="119" name="Shape 119"/>
          <p:cNvPicPr preferRelativeResize="0"/>
          <p:nvPr/>
        </p:nvPicPr>
        <p:blipFill rotWithShape="1">
          <a:blip r:embed="rId29">
            <a:alphaModFix/>
          </a:blip>
          <a:srcRect/>
          <a:stretch/>
        </p:blipFill>
        <p:spPr>
          <a:xfrm>
            <a:off x="597173" y="4159851"/>
            <a:ext cx="329687" cy="205852"/>
          </a:xfrm>
          <a:prstGeom prst="rect">
            <a:avLst/>
          </a:prstGeom>
          <a:noFill/>
          <a:ln>
            <a:noFill/>
          </a:ln>
        </p:spPr>
      </p:pic>
      <p:pic>
        <p:nvPicPr>
          <p:cNvPr id="120" name="Shape 120"/>
          <p:cNvPicPr preferRelativeResize="0"/>
          <p:nvPr/>
        </p:nvPicPr>
        <p:blipFill rotWithShape="1">
          <a:blip r:embed="rId30">
            <a:alphaModFix/>
          </a:blip>
          <a:srcRect/>
          <a:stretch/>
        </p:blipFill>
        <p:spPr>
          <a:xfrm>
            <a:off x="2149638" y="5029393"/>
            <a:ext cx="583788" cy="379539"/>
          </a:xfrm>
          <a:prstGeom prst="rect">
            <a:avLst/>
          </a:prstGeom>
          <a:noFill/>
          <a:ln>
            <a:noFill/>
          </a:ln>
        </p:spPr>
      </p:pic>
      <p:pic>
        <p:nvPicPr>
          <p:cNvPr id="121" name="Shape 121"/>
          <p:cNvPicPr preferRelativeResize="0"/>
          <p:nvPr/>
        </p:nvPicPr>
        <p:blipFill rotWithShape="1">
          <a:blip r:embed="rId31">
            <a:alphaModFix/>
          </a:blip>
          <a:srcRect/>
          <a:stretch/>
        </p:blipFill>
        <p:spPr>
          <a:xfrm>
            <a:off x="2790188" y="5039003"/>
            <a:ext cx="397233" cy="353808"/>
          </a:xfrm>
          <a:prstGeom prst="rect">
            <a:avLst/>
          </a:prstGeom>
          <a:noFill/>
          <a:ln>
            <a:noFill/>
          </a:ln>
        </p:spPr>
      </p:pic>
      <p:pic>
        <p:nvPicPr>
          <p:cNvPr id="122" name="Shape 122"/>
          <p:cNvPicPr preferRelativeResize="0"/>
          <p:nvPr/>
        </p:nvPicPr>
        <p:blipFill rotWithShape="1">
          <a:blip r:embed="rId32">
            <a:alphaModFix/>
          </a:blip>
          <a:srcRect/>
          <a:stretch/>
        </p:blipFill>
        <p:spPr>
          <a:xfrm>
            <a:off x="2331492" y="4518365"/>
            <a:ext cx="678673" cy="408487"/>
          </a:xfrm>
          <a:prstGeom prst="rect">
            <a:avLst/>
          </a:prstGeom>
          <a:noFill/>
          <a:ln>
            <a:noFill/>
          </a:ln>
        </p:spPr>
      </p:pic>
      <p:pic>
        <p:nvPicPr>
          <p:cNvPr id="123" name="Shape 123"/>
          <p:cNvPicPr preferRelativeResize="0"/>
          <p:nvPr/>
        </p:nvPicPr>
        <p:blipFill rotWithShape="1">
          <a:blip r:embed="rId33">
            <a:alphaModFix/>
          </a:blip>
          <a:srcRect/>
          <a:stretch/>
        </p:blipFill>
        <p:spPr>
          <a:xfrm>
            <a:off x="581989" y="4428661"/>
            <a:ext cx="919908" cy="792851"/>
          </a:xfrm>
          <a:prstGeom prst="rect">
            <a:avLst/>
          </a:prstGeom>
          <a:noFill/>
          <a:ln>
            <a:noFill/>
          </a:ln>
        </p:spPr>
      </p:pic>
      <p:pic>
        <p:nvPicPr>
          <p:cNvPr id="124" name="Shape 124"/>
          <p:cNvPicPr preferRelativeResize="0"/>
          <p:nvPr/>
        </p:nvPicPr>
        <p:blipFill rotWithShape="1">
          <a:blip r:embed="rId34">
            <a:alphaModFix/>
          </a:blip>
          <a:srcRect/>
          <a:stretch/>
        </p:blipFill>
        <p:spPr>
          <a:xfrm>
            <a:off x="1641610" y="4490208"/>
            <a:ext cx="598261" cy="474424"/>
          </a:xfrm>
          <a:prstGeom prst="rect">
            <a:avLst/>
          </a:prstGeom>
          <a:noFill/>
          <a:ln>
            <a:noFill/>
          </a:ln>
        </p:spPr>
      </p:pic>
      <p:pic>
        <p:nvPicPr>
          <p:cNvPr id="125" name="Shape 125"/>
          <p:cNvPicPr preferRelativeResize="0"/>
          <p:nvPr/>
        </p:nvPicPr>
        <p:blipFill rotWithShape="1">
          <a:blip r:embed="rId35">
            <a:alphaModFix/>
          </a:blip>
          <a:srcRect/>
          <a:stretch/>
        </p:blipFill>
        <p:spPr>
          <a:xfrm>
            <a:off x="997265" y="4167593"/>
            <a:ext cx="503376" cy="180120"/>
          </a:xfrm>
          <a:prstGeom prst="rect">
            <a:avLst/>
          </a:prstGeom>
          <a:noFill/>
          <a:ln>
            <a:noFill/>
          </a:ln>
        </p:spPr>
      </p:pic>
    </p:spTree>
    <p:extLst>
      <p:ext uri="{BB962C8B-B14F-4D97-AF65-F5344CB8AC3E}">
        <p14:creationId xmlns:p14="http://schemas.microsoft.com/office/powerpoint/2010/main" val="414953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ea typeface="Questrial"/>
                <a:cs typeface="Arial" panose="020B0604020202020204" pitchFamily="34" charset="0"/>
                <a:sym typeface="Questrial"/>
              </a:rPr>
              <a:t>HPC: Big huge ultra mega super computers</a:t>
            </a:r>
            <a:endParaRPr lang="en-US" b="0" i="0" u="none" strike="noStrike" cap="none" dirty="0">
              <a:ea typeface="Questrial"/>
              <a:cs typeface="Arial" panose="020B0604020202020204" pitchFamily="34" charset="0"/>
              <a:sym typeface="Questrial"/>
            </a:endParaRPr>
          </a:p>
        </p:txBody>
      </p:sp>
      <p:pic>
        <p:nvPicPr>
          <p:cNvPr id="111" name="Shape 111"/>
          <p:cNvPicPr preferRelativeResize="0">
            <a:picLocks noGrp="1"/>
          </p:cNvPicPr>
          <p:nvPr>
            <p:ph sz="quarter" idx="1"/>
          </p:nvPr>
        </p:nvPicPr>
        <p:blipFill rotWithShape="1">
          <a:blip r:embed="rId3">
            <a:alphaModFix/>
          </a:blip>
          <a:srcRect/>
          <a:stretch/>
        </p:blipFill>
        <p:spPr>
          <a:xfrm>
            <a:off x="6366764" y="1249609"/>
            <a:ext cx="4927873" cy="3064547"/>
          </a:xfrm>
          <a:prstGeom prst="rect">
            <a:avLst/>
          </a:prstGeom>
          <a:noFill/>
          <a:ln>
            <a:noFill/>
          </a:ln>
        </p:spPr>
      </p:pic>
      <p:pic>
        <p:nvPicPr>
          <p:cNvPr id="1026" name="Picture 2" descr="TSUBAME 2.5 at the Tokyo Institute of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64" y="901859"/>
            <a:ext cx="4530725" cy="25134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714" y="3569283"/>
            <a:ext cx="4650485" cy="28020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61100" y="4572000"/>
            <a:ext cx="515620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Commercial</a:t>
            </a:r>
          </a:p>
          <a:p>
            <a:pPr marL="285750" indent="-285750">
              <a:buFont typeface="Arial" panose="020B0604020202020204" pitchFamily="34" charset="0"/>
              <a:buChar char="•"/>
            </a:pPr>
            <a:r>
              <a:rPr lang="en-US" sz="3200" dirty="0" smtClean="0"/>
              <a:t>Academic</a:t>
            </a:r>
          </a:p>
          <a:p>
            <a:pPr marL="285750" indent="-285750">
              <a:buFont typeface="Arial" panose="020B0604020202020204" pitchFamily="34" charset="0"/>
              <a:buChar char="•"/>
            </a:pPr>
            <a:r>
              <a:rPr lang="en-US" sz="3200" dirty="0" smtClean="0"/>
              <a:t>Government</a:t>
            </a:r>
            <a:endParaRPr lang="en-US"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69191" y="6640"/>
            <a:ext cx="11360800" cy="763600"/>
          </a:xfrm>
          <a:prstGeom prst="rect">
            <a:avLst/>
          </a:prstGeom>
        </p:spPr>
        <p:txBody>
          <a:bodyPr spcFirstLastPara="1" wrap="square" lIns="121900" tIns="121900" rIns="121900" bIns="121900" anchor="t" anchorCtr="0">
            <a:noAutofit/>
          </a:bodyPr>
          <a:lstStyle/>
          <a:p>
            <a:r>
              <a:rPr lang="en" dirty="0"/>
              <a:t>Experimental s</a:t>
            </a:r>
            <a:r>
              <a:rPr lang="en" dirty="0" smtClean="0"/>
              <a:t>etup</a:t>
            </a:r>
            <a:endParaRPr dirty="0"/>
          </a:p>
        </p:txBody>
      </p:sp>
      <p:sp>
        <p:nvSpPr>
          <p:cNvPr id="144" name="Shape 144"/>
          <p:cNvSpPr txBox="1">
            <a:spLocks noGrp="1"/>
          </p:cNvSpPr>
          <p:nvPr>
            <p:ph type="body" idx="1"/>
          </p:nvPr>
        </p:nvSpPr>
        <p:spPr>
          <a:xfrm>
            <a:off x="537820" y="893934"/>
            <a:ext cx="5333200" cy="2825829"/>
          </a:xfrm>
          <a:prstGeom prst="rect">
            <a:avLst/>
          </a:prstGeom>
        </p:spPr>
        <p:txBody>
          <a:bodyPr spcFirstLastPara="1" wrap="square" lIns="121900" tIns="121900" rIns="121900" bIns="121900" anchor="t" anchorCtr="0">
            <a:noAutofit/>
          </a:bodyPr>
          <a:lstStyle/>
          <a:p>
            <a:pPr>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Traditional machine learning</a:t>
            </a:r>
            <a:endParaRPr lang="en" dirty="0">
              <a:latin typeface="Arial" panose="020B0604020202020204" pitchFamily="34" charset="0"/>
              <a:cs typeface="Arial" panose="020B0604020202020204" pitchFamily="34" charset="0"/>
            </a:endParaRPr>
          </a:p>
          <a:p>
            <a:pPr lvl="1">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Random Forests, Support Vector Machines, and MLP Neural Networks</a:t>
            </a:r>
            <a:endParaRPr dirty="0" smtClean="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CNNs</a:t>
            </a:r>
            <a:endParaRPr lang="en" dirty="0">
              <a:latin typeface="Arial" panose="020B0604020202020204" pitchFamily="34" charset="0"/>
              <a:cs typeface="Arial" panose="020B0604020202020204" pitchFamily="34" charset="0"/>
            </a:endParaRPr>
          </a:p>
          <a:p>
            <a:pPr lvl="1">
              <a:lnSpc>
                <a:spcPts val="0"/>
              </a:lnSpc>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Inception </a:t>
            </a:r>
            <a:r>
              <a:rPr lang="en" dirty="0">
                <a:latin typeface="Arial" panose="020B0604020202020204" pitchFamily="34" charset="0"/>
                <a:cs typeface="Arial" panose="020B0604020202020204" pitchFamily="34" charset="0"/>
              </a:rPr>
              <a:t>architecture (</a:t>
            </a:r>
            <a:r>
              <a:rPr lang="en" dirty="0" smtClean="0">
                <a:latin typeface="Arial" panose="020B0604020202020204" pitchFamily="34" charset="0"/>
                <a:cs typeface="Arial" panose="020B0604020202020204" pitchFamily="34" charset="0"/>
              </a:rPr>
              <a:t>Google)</a:t>
            </a:r>
          </a:p>
          <a:p>
            <a:pPr lvl="2">
              <a:lnSpc>
                <a:spcPts val="0"/>
              </a:lnSpc>
              <a:buClrTx/>
              <a:buFont typeface="Wingdings" panose="05000000000000000000" pitchFamily="2" charset="2"/>
              <a:buChar char="Ø"/>
            </a:pPr>
            <a:r>
              <a:rPr lang="en-US" dirty="0" smtClean="0">
                <a:latin typeface="Arial" panose="020B0604020202020204" pitchFamily="34" charset="0"/>
                <a:cs typeface="Arial" panose="020B0604020202020204" pitchFamily="34" charset="0"/>
              </a:rPr>
              <a:t>T</a:t>
            </a:r>
            <a:r>
              <a:rPr lang="en" dirty="0" smtClean="0">
                <a:latin typeface="Arial" panose="020B0604020202020204" pitchFamily="34" charset="0"/>
                <a:cs typeface="Arial" panose="020B0604020202020204" pitchFamily="34" charset="0"/>
              </a:rPr>
              <a:t>ransfer learning: ImageNet</a:t>
            </a:r>
            <a:endParaRPr lang="en" dirty="0">
              <a:latin typeface="Arial" panose="020B0604020202020204" pitchFamily="34" charset="0"/>
              <a:cs typeface="Arial" panose="020B0604020202020204" pitchFamily="34" charset="0"/>
            </a:endParaRPr>
          </a:p>
          <a:p>
            <a:pPr lvl="1">
              <a:lnSpc>
                <a:spcPts val="0"/>
              </a:lnSpc>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NVidia </a:t>
            </a:r>
            <a:r>
              <a:rPr lang="en" dirty="0">
                <a:latin typeface="Arial" panose="020B0604020202020204" pitchFamily="34" charset="0"/>
                <a:cs typeface="Arial" panose="020B0604020202020204" pitchFamily="34" charset="0"/>
              </a:rPr>
              <a:t>GeForce 1080 GTX </a:t>
            </a:r>
            <a:r>
              <a:rPr lang="en" dirty="0" smtClean="0">
                <a:latin typeface="Arial" panose="020B0604020202020204" pitchFamily="34" charset="0"/>
                <a:cs typeface="Arial" panose="020B0604020202020204" pitchFamily="34" charset="0"/>
              </a:rPr>
              <a:t>GPUs</a:t>
            </a:r>
          </a:p>
          <a:p>
            <a:pPr lvl="1">
              <a:lnSpc>
                <a:spcPts val="0"/>
              </a:lnSpc>
              <a:buClrTx/>
              <a:buFont typeface="Wingdings" panose="05000000000000000000" pitchFamily="2" charset="2"/>
              <a:buChar char="Ø"/>
            </a:pP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Software</a:t>
            </a:r>
            <a:endParaRPr dirty="0">
              <a:latin typeface="Arial" panose="020B0604020202020204" pitchFamily="34" charset="0"/>
              <a:cs typeface="Arial" panose="020B0604020202020204" pitchFamily="34" charset="0"/>
            </a:endParaRPr>
          </a:p>
        </p:txBody>
      </p:sp>
      <p:sp>
        <p:nvSpPr>
          <p:cNvPr id="145" name="Shape 145"/>
          <p:cNvSpPr txBox="1">
            <a:spLocks noGrp="1"/>
          </p:cNvSpPr>
          <p:nvPr>
            <p:ph type="body" idx="2"/>
          </p:nvPr>
        </p:nvSpPr>
        <p:spPr>
          <a:xfrm>
            <a:off x="6423103" y="1134699"/>
            <a:ext cx="5333200" cy="4555200"/>
          </a:xfrm>
          <a:prstGeom prst="rect">
            <a:avLst/>
          </a:prstGeom>
        </p:spPr>
        <p:txBody>
          <a:bodyPr spcFirstLastPara="1" wrap="square" lIns="121900" tIns="121900" rIns="121900" bIns="121900" anchor="t" anchorCtr="0">
            <a:noAutofit/>
          </a:bodyPr>
          <a:lstStyle/>
          <a:p>
            <a:pPr>
              <a:lnSpc>
                <a:spcPct val="115000"/>
              </a:lnSpc>
              <a:buClrTx/>
              <a:buFont typeface="Wingdings" panose="05000000000000000000" pitchFamily="2" charset="2"/>
              <a:buChar char="Ø"/>
            </a:pPr>
            <a:r>
              <a:rPr lang="en" dirty="0">
                <a:latin typeface="Arial" panose="020B0604020202020204" pitchFamily="34" charset="0"/>
                <a:cs typeface="Arial" panose="020B0604020202020204" pitchFamily="34" charset="0"/>
              </a:rPr>
              <a:t>Training sets</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10 classes, 40k images</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b="1" dirty="0">
                <a:latin typeface="Arial" panose="020B0604020202020204" pitchFamily="34" charset="0"/>
                <a:cs typeface="Arial" panose="020B0604020202020204" pitchFamily="34" charset="0"/>
              </a:rPr>
              <a:t>49 classes, 156k images</a:t>
            </a:r>
            <a:endParaRPr b="1"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80/10/10 split between training, validation, and test sets</a:t>
            </a:r>
            <a:endParaRPr dirty="0">
              <a:latin typeface="Arial" panose="020B0604020202020204" pitchFamily="34" charset="0"/>
              <a:cs typeface="Arial" panose="020B0604020202020204" pitchFamily="34" charset="0"/>
            </a:endParaRPr>
          </a:p>
          <a:p>
            <a:pPr>
              <a:lnSpc>
                <a:spcPct val="115000"/>
              </a:lnSpc>
              <a:buClrTx/>
              <a:buFont typeface="Wingdings" panose="05000000000000000000" pitchFamily="2" charset="2"/>
              <a:buChar char="Ø"/>
            </a:pPr>
            <a:r>
              <a:rPr lang="en" dirty="0">
                <a:latin typeface="Arial" panose="020B0604020202020204" pitchFamily="34" charset="0"/>
                <a:cs typeface="Arial" panose="020B0604020202020204" pitchFamily="34" charset="0"/>
              </a:rPr>
              <a:t>“Naive” approach to traditional ML</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Use of “black box” algorithms (e.g., scikit-learn’s simple APIs)</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Little tuning</a:t>
            </a:r>
            <a:endParaRPr dirty="0">
              <a:latin typeface="Arial" panose="020B0604020202020204" pitchFamily="34" charset="0"/>
              <a:cs typeface="Arial" panose="020B0604020202020204" pitchFamily="34" charset="0"/>
            </a:endParaRPr>
          </a:p>
          <a:p>
            <a:pPr>
              <a:lnSpc>
                <a:spcPct val="115000"/>
              </a:lnSpc>
              <a:buClrTx/>
              <a:buFont typeface="Wingdings" panose="05000000000000000000" pitchFamily="2" charset="2"/>
              <a:buChar char="Ø"/>
            </a:pPr>
            <a:r>
              <a:rPr lang="en" dirty="0">
                <a:latin typeface="Arial" panose="020B0604020202020204" pitchFamily="34" charset="0"/>
                <a:cs typeface="Arial" panose="020B0604020202020204" pitchFamily="34" charset="0"/>
              </a:rPr>
              <a:t>Evaluation</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Overall accuracy (not used)</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Confusion matrix</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Precision, recall, and F1 scores</a:t>
            </a:r>
            <a:endParaRPr dirty="0">
              <a:latin typeface="Arial" panose="020B0604020202020204" pitchFamily="34" charset="0"/>
              <a:cs typeface="Arial" panose="020B0604020202020204" pitchFamily="34" charset="0"/>
            </a:endParaRPr>
          </a:p>
          <a:p>
            <a:pPr lvl="1">
              <a:lnSpc>
                <a:spcPct val="115000"/>
              </a:lnSpc>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Compare CNN transfer learning to CNN full training</a:t>
            </a:r>
            <a:endParaRPr dirty="0">
              <a:latin typeface="Arial" panose="020B0604020202020204" pitchFamily="34" charset="0"/>
              <a:cs typeface="Arial" panose="020B0604020202020204" pitchFamily="34" charset="0"/>
            </a:endParaRPr>
          </a:p>
        </p:txBody>
      </p:sp>
      <p:grpSp>
        <p:nvGrpSpPr>
          <p:cNvPr id="146" name="Shape 146"/>
          <p:cNvGrpSpPr/>
          <p:nvPr/>
        </p:nvGrpSpPr>
        <p:grpSpPr>
          <a:xfrm>
            <a:off x="1071680" y="3334089"/>
            <a:ext cx="5464373" cy="2612064"/>
            <a:chOff x="533051" y="2473400"/>
            <a:chExt cx="4242525" cy="2028000"/>
          </a:xfrm>
        </p:grpSpPr>
        <p:pic>
          <p:nvPicPr>
            <p:cNvPr id="147" name="Shape 147"/>
            <p:cNvPicPr preferRelativeResize="0"/>
            <p:nvPr/>
          </p:nvPicPr>
          <p:blipFill>
            <a:blip r:embed="rId3">
              <a:alphaModFix/>
            </a:blip>
            <a:stretch>
              <a:fillRect/>
            </a:stretch>
          </p:blipFill>
          <p:spPr>
            <a:xfrm>
              <a:off x="2567645" y="2473400"/>
              <a:ext cx="1332096" cy="1332095"/>
            </a:xfrm>
            <a:prstGeom prst="rect">
              <a:avLst/>
            </a:prstGeom>
            <a:noFill/>
            <a:ln>
              <a:noFill/>
            </a:ln>
          </p:spPr>
        </p:pic>
        <p:pic>
          <p:nvPicPr>
            <p:cNvPr id="148" name="Shape 148"/>
            <p:cNvPicPr preferRelativeResize="0"/>
            <p:nvPr/>
          </p:nvPicPr>
          <p:blipFill>
            <a:blip r:embed="rId4">
              <a:alphaModFix/>
            </a:blip>
            <a:stretch>
              <a:fillRect/>
            </a:stretch>
          </p:blipFill>
          <p:spPr>
            <a:xfrm>
              <a:off x="2237264" y="3663452"/>
              <a:ext cx="1400756" cy="328973"/>
            </a:xfrm>
            <a:prstGeom prst="rect">
              <a:avLst/>
            </a:prstGeom>
            <a:noFill/>
            <a:ln>
              <a:noFill/>
            </a:ln>
          </p:spPr>
        </p:pic>
        <p:pic>
          <p:nvPicPr>
            <p:cNvPr id="149" name="Shape 149"/>
            <p:cNvPicPr preferRelativeResize="0"/>
            <p:nvPr/>
          </p:nvPicPr>
          <p:blipFill>
            <a:blip r:embed="rId5">
              <a:alphaModFix/>
            </a:blip>
            <a:stretch>
              <a:fillRect/>
            </a:stretch>
          </p:blipFill>
          <p:spPr>
            <a:xfrm>
              <a:off x="533051" y="2791253"/>
              <a:ext cx="1810499" cy="727825"/>
            </a:xfrm>
            <a:prstGeom prst="rect">
              <a:avLst/>
            </a:prstGeom>
            <a:noFill/>
            <a:ln>
              <a:noFill/>
            </a:ln>
          </p:spPr>
        </p:pic>
        <p:pic>
          <p:nvPicPr>
            <p:cNvPr id="150" name="Shape 150"/>
            <p:cNvPicPr preferRelativeResize="0"/>
            <p:nvPr/>
          </p:nvPicPr>
          <p:blipFill>
            <a:blip r:embed="rId6">
              <a:alphaModFix/>
            </a:blip>
            <a:stretch>
              <a:fillRect/>
            </a:stretch>
          </p:blipFill>
          <p:spPr>
            <a:xfrm>
              <a:off x="2343549" y="4124409"/>
              <a:ext cx="1400743" cy="279126"/>
            </a:xfrm>
            <a:prstGeom prst="rect">
              <a:avLst/>
            </a:prstGeom>
            <a:noFill/>
            <a:ln>
              <a:noFill/>
            </a:ln>
          </p:spPr>
        </p:pic>
        <p:pic>
          <p:nvPicPr>
            <p:cNvPr id="151" name="Shape 151"/>
            <p:cNvPicPr preferRelativeResize="0"/>
            <p:nvPr/>
          </p:nvPicPr>
          <p:blipFill>
            <a:blip r:embed="rId7">
              <a:alphaModFix/>
            </a:blip>
            <a:stretch>
              <a:fillRect/>
            </a:stretch>
          </p:blipFill>
          <p:spPr>
            <a:xfrm>
              <a:off x="3742917" y="3468741"/>
              <a:ext cx="1032659" cy="1032659"/>
            </a:xfrm>
            <a:prstGeom prst="rect">
              <a:avLst/>
            </a:prstGeom>
            <a:noFill/>
            <a:ln>
              <a:noFill/>
            </a:ln>
          </p:spPr>
        </p:pic>
        <p:pic>
          <p:nvPicPr>
            <p:cNvPr id="152" name="Shape 152"/>
            <p:cNvPicPr preferRelativeResize="0"/>
            <p:nvPr/>
          </p:nvPicPr>
          <p:blipFill>
            <a:blip r:embed="rId8">
              <a:alphaModFix/>
            </a:blip>
            <a:stretch>
              <a:fillRect/>
            </a:stretch>
          </p:blipFill>
          <p:spPr>
            <a:xfrm>
              <a:off x="849743" y="3730719"/>
              <a:ext cx="1110251" cy="672813"/>
            </a:xfrm>
            <a:prstGeom prst="rect">
              <a:avLst/>
            </a:prstGeom>
            <a:noFill/>
            <a:ln>
              <a:noFill/>
            </a:ln>
          </p:spPr>
        </p:pic>
      </p:grpSp>
    </p:spTree>
    <p:extLst>
      <p:ext uri="{BB962C8B-B14F-4D97-AF65-F5344CB8AC3E}">
        <p14:creationId xmlns:p14="http://schemas.microsoft.com/office/powerpoint/2010/main" val="3111775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63027" y="0"/>
            <a:ext cx="11360800" cy="763600"/>
          </a:xfrm>
          <a:prstGeom prst="rect">
            <a:avLst/>
          </a:prstGeom>
        </p:spPr>
        <p:txBody>
          <a:bodyPr spcFirstLastPara="1" wrap="square" lIns="121900" tIns="121900" rIns="121900" bIns="121900" anchor="t" anchorCtr="0">
            <a:noAutofit/>
          </a:bodyPr>
          <a:lstStyle/>
          <a:p>
            <a:r>
              <a:rPr lang="en" dirty="0" smtClean="0"/>
              <a:t>Precision</a:t>
            </a:r>
            <a:r>
              <a:rPr lang="en" dirty="0"/>
              <a:t>, </a:t>
            </a:r>
            <a:r>
              <a:rPr lang="en" dirty="0" smtClean="0"/>
              <a:t>Recall</a:t>
            </a:r>
            <a:r>
              <a:rPr lang="en" dirty="0"/>
              <a:t>, and F1 </a:t>
            </a:r>
            <a:r>
              <a:rPr lang="en" dirty="0" smtClean="0"/>
              <a:t>Score</a:t>
            </a:r>
            <a:endParaRPr dirty="0"/>
          </a:p>
        </p:txBody>
      </p:sp>
      <p:sp>
        <p:nvSpPr>
          <p:cNvPr id="158" name="Shape 158"/>
          <p:cNvSpPr txBox="1"/>
          <p:nvPr/>
        </p:nvSpPr>
        <p:spPr>
          <a:xfrm>
            <a:off x="651633" y="1139384"/>
            <a:ext cx="3806400" cy="5014400"/>
          </a:xfrm>
          <a:prstGeom prst="rect">
            <a:avLst/>
          </a:prstGeom>
          <a:noFill/>
          <a:ln>
            <a:noFill/>
          </a:ln>
        </p:spPr>
        <p:txBody>
          <a:bodyPr spcFirstLastPara="1" wrap="square" lIns="121900" tIns="121900" rIns="121900" bIns="121900" anchor="t" anchorCtr="0">
            <a:noAutofit/>
          </a:bodyPr>
          <a:lstStyle/>
          <a:p>
            <a:pPr marL="529162"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Per-class metrics</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b="1" dirty="0">
                <a:latin typeface="Arial" panose="020B0604020202020204" pitchFamily="34" charset="0"/>
                <a:cs typeface="Arial" panose="020B0604020202020204" pitchFamily="34" charset="0"/>
              </a:rPr>
              <a:t>Precision</a:t>
            </a:r>
            <a:r>
              <a:rPr lang="en" sz="1867" dirty="0">
                <a:latin typeface="Arial" panose="020B0604020202020204" pitchFamily="34" charset="0"/>
                <a:cs typeface="Arial" panose="020B0604020202020204" pitchFamily="34" charset="0"/>
              </a:rPr>
              <a:t>: of the examples identified as the class, what proportion were correct</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b="1" dirty="0">
                <a:latin typeface="Arial" panose="020B0604020202020204" pitchFamily="34" charset="0"/>
                <a:cs typeface="Arial" panose="020B0604020202020204" pitchFamily="34" charset="0"/>
              </a:rPr>
              <a:t>Recall</a:t>
            </a:r>
            <a:r>
              <a:rPr lang="en" sz="1867" dirty="0">
                <a:latin typeface="Arial" panose="020B0604020202020204" pitchFamily="34" charset="0"/>
                <a:cs typeface="Arial" panose="020B0604020202020204" pitchFamily="34" charset="0"/>
              </a:rPr>
              <a:t>: of all the examples truly belonging to the class, what proportion were identified as that class</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b="1" dirty="0">
                <a:latin typeface="Arial" panose="020B0604020202020204" pitchFamily="34" charset="0"/>
                <a:cs typeface="Arial" panose="020B0604020202020204" pitchFamily="34" charset="0"/>
              </a:rPr>
              <a:t>F1 score</a:t>
            </a:r>
            <a:r>
              <a:rPr lang="en" sz="1867" dirty="0">
                <a:latin typeface="Arial" panose="020B0604020202020204" pitchFamily="34" charset="0"/>
                <a:cs typeface="Arial" panose="020B0604020202020204" pitchFamily="34" charset="0"/>
              </a:rPr>
              <a:t>: harmonic mean of precision and recall; penalizes classes with low precision and/or low recall</a:t>
            </a:r>
            <a:endParaRPr sz="1867" dirty="0">
              <a:latin typeface="Arial" panose="020B0604020202020204" pitchFamily="34" charset="0"/>
              <a:cs typeface="Arial" panose="020B0604020202020204" pitchFamily="34" charset="0"/>
            </a:endParaRPr>
          </a:p>
        </p:txBody>
      </p:sp>
      <p:pic>
        <p:nvPicPr>
          <p:cNvPr id="159" name="Shape 159"/>
          <p:cNvPicPr preferRelativeResize="0"/>
          <p:nvPr/>
        </p:nvPicPr>
        <p:blipFill>
          <a:blip r:embed="rId3">
            <a:alphaModFix/>
          </a:blip>
          <a:stretch>
            <a:fillRect/>
          </a:stretch>
        </p:blipFill>
        <p:spPr>
          <a:xfrm>
            <a:off x="1148182" y="4988433"/>
            <a:ext cx="3152533" cy="650367"/>
          </a:xfrm>
          <a:prstGeom prst="rect">
            <a:avLst/>
          </a:prstGeom>
          <a:noFill/>
          <a:ln>
            <a:noFill/>
          </a:ln>
        </p:spPr>
      </p:pic>
      <p:pic>
        <p:nvPicPr>
          <p:cNvPr id="160" name="Shape 160"/>
          <p:cNvPicPr preferRelativeResize="0"/>
          <p:nvPr/>
        </p:nvPicPr>
        <p:blipFill>
          <a:blip r:embed="rId4">
            <a:alphaModFix/>
          </a:blip>
          <a:stretch>
            <a:fillRect/>
          </a:stretch>
        </p:blipFill>
        <p:spPr>
          <a:xfrm>
            <a:off x="4661234" y="1245317"/>
            <a:ext cx="7162593" cy="5094632"/>
          </a:xfrm>
          <a:prstGeom prst="rect">
            <a:avLst/>
          </a:prstGeom>
          <a:noFill/>
          <a:ln>
            <a:noFill/>
          </a:ln>
        </p:spPr>
      </p:pic>
    </p:spTree>
    <p:extLst>
      <p:ext uri="{BB962C8B-B14F-4D97-AF65-F5344CB8AC3E}">
        <p14:creationId xmlns:p14="http://schemas.microsoft.com/office/powerpoint/2010/main" val="802242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97947" y="0"/>
            <a:ext cx="11360800" cy="763600"/>
          </a:xfrm>
          <a:prstGeom prst="rect">
            <a:avLst/>
          </a:prstGeom>
        </p:spPr>
        <p:txBody>
          <a:bodyPr spcFirstLastPara="1" wrap="square" lIns="121900" tIns="121900" rIns="121900" bIns="121900" anchor="t" anchorCtr="0">
            <a:noAutofit/>
          </a:bodyPr>
          <a:lstStyle/>
          <a:p>
            <a:r>
              <a:rPr lang="en" dirty="0"/>
              <a:t>CNN </a:t>
            </a:r>
            <a:r>
              <a:rPr lang="en" dirty="0" smtClean="0"/>
              <a:t>full training performance (precision</a:t>
            </a:r>
            <a:r>
              <a:rPr lang="en" dirty="0"/>
              <a:t>, </a:t>
            </a:r>
            <a:r>
              <a:rPr lang="en" dirty="0" smtClean="0"/>
              <a:t>recall</a:t>
            </a:r>
            <a:r>
              <a:rPr lang="en" dirty="0"/>
              <a:t>, F1)</a:t>
            </a:r>
            <a:endParaRPr dirty="0"/>
          </a:p>
        </p:txBody>
      </p:sp>
      <p:sp>
        <p:nvSpPr>
          <p:cNvPr id="166" name="Shape 166"/>
          <p:cNvSpPr txBox="1"/>
          <p:nvPr/>
        </p:nvSpPr>
        <p:spPr>
          <a:xfrm>
            <a:off x="651633" y="1454233"/>
            <a:ext cx="3806400" cy="5014400"/>
          </a:xfrm>
          <a:prstGeom prst="rect">
            <a:avLst/>
          </a:prstGeom>
          <a:noFill/>
          <a:ln>
            <a:noFill/>
          </a:ln>
        </p:spPr>
        <p:txBody>
          <a:bodyPr spcFirstLastPara="1" wrap="square" lIns="121900" tIns="121900" rIns="121900" bIns="121900" anchor="t" anchorCtr="0">
            <a:noAutofit/>
          </a:bodyPr>
          <a:lstStyle/>
          <a:p>
            <a:pPr marL="529162"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Relatively flat, top-heavy distribution</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Balanced precision and recall</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Near-perfect performance on top class (Corethron)</a:t>
            </a:r>
            <a:endParaRPr sz="1867" dirty="0">
              <a:latin typeface="Arial" panose="020B0604020202020204" pitchFamily="34" charset="0"/>
              <a:cs typeface="Arial" panose="020B0604020202020204" pitchFamily="34" charset="0"/>
            </a:endParaRPr>
          </a:p>
          <a:p>
            <a:pPr marL="1138747" lvl="1"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F1 = 0.996</a:t>
            </a:r>
            <a:endParaRPr sz="1867" dirty="0">
              <a:latin typeface="Arial" panose="020B0604020202020204" pitchFamily="34" charset="0"/>
              <a:cs typeface="Arial" panose="020B0604020202020204" pitchFamily="34" charset="0"/>
            </a:endParaRPr>
          </a:p>
          <a:p>
            <a:pPr marL="529162" indent="-342900">
              <a:buSzPts val="1400"/>
              <a:buFont typeface="Wingdings" panose="05000000000000000000" pitchFamily="2" charset="2"/>
              <a:buChar char="Ø"/>
            </a:pPr>
            <a:r>
              <a:rPr lang="en" sz="1867" dirty="0">
                <a:latin typeface="Arial" panose="020B0604020202020204" pitchFamily="34" charset="0"/>
                <a:cs typeface="Arial" panose="020B0604020202020204" pitchFamily="34" charset="0"/>
              </a:rPr>
              <a:t>Poorer performing classes tend to be mixes of taxa rather than individual taxa (e.g., "mix_elongated")</a:t>
            </a:r>
            <a:endParaRPr sz="1867" dirty="0">
              <a:latin typeface="Arial" panose="020B0604020202020204" pitchFamily="34" charset="0"/>
              <a:cs typeface="Arial" panose="020B0604020202020204" pitchFamily="34" charset="0"/>
            </a:endParaRPr>
          </a:p>
        </p:txBody>
      </p:sp>
      <p:pic>
        <p:nvPicPr>
          <p:cNvPr id="167" name="Shape 167"/>
          <p:cNvPicPr preferRelativeResize="0"/>
          <p:nvPr/>
        </p:nvPicPr>
        <p:blipFill>
          <a:blip r:embed="rId3">
            <a:alphaModFix/>
          </a:blip>
          <a:stretch>
            <a:fillRect/>
          </a:stretch>
        </p:blipFill>
        <p:spPr>
          <a:xfrm>
            <a:off x="4253804" y="1454234"/>
            <a:ext cx="7504944" cy="5200565"/>
          </a:xfrm>
          <a:prstGeom prst="rect">
            <a:avLst/>
          </a:prstGeom>
          <a:noFill/>
          <a:ln>
            <a:noFill/>
          </a:ln>
        </p:spPr>
      </p:pic>
    </p:spTree>
    <p:extLst>
      <p:ext uri="{BB962C8B-B14F-4D97-AF65-F5344CB8AC3E}">
        <p14:creationId xmlns:p14="http://schemas.microsoft.com/office/powerpoint/2010/main" val="40074929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415593" y="0"/>
            <a:ext cx="11360800" cy="763600"/>
          </a:xfrm>
          <a:prstGeom prst="rect">
            <a:avLst/>
          </a:prstGeom>
        </p:spPr>
        <p:txBody>
          <a:bodyPr spcFirstLastPara="1" wrap="square" lIns="121900" tIns="121900" rIns="121900" bIns="121900" anchor="t" anchorCtr="0">
            <a:noAutofit/>
          </a:bodyPr>
          <a:lstStyle/>
          <a:p>
            <a:r>
              <a:rPr lang="en" dirty="0" smtClean="0"/>
              <a:t>F1 scores by class for each classifier</a:t>
            </a:r>
            <a:endParaRPr dirty="0"/>
          </a:p>
        </p:txBody>
      </p:sp>
      <p:pic>
        <p:nvPicPr>
          <p:cNvPr id="173" name="Shape 173"/>
          <p:cNvPicPr preferRelativeResize="0"/>
          <p:nvPr/>
        </p:nvPicPr>
        <p:blipFill>
          <a:blip r:embed="rId3">
            <a:alphaModFix/>
          </a:blip>
          <a:stretch>
            <a:fillRect/>
          </a:stretch>
        </p:blipFill>
        <p:spPr>
          <a:xfrm>
            <a:off x="1793899" y="955033"/>
            <a:ext cx="8113775" cy="5388827"/>
          </a:xfrm>
          <a:prstGeom prst="rect">
            <a:avLst/>
          </a:prstGeom>
          <a:noFill/>
          <a:ln>
            <a:noFill/>
          </a:ln>
        </p:spPr>
      </p:pic>
    </p:spTree>
    <p:extLst>
      <p:ext uri="{BB962C8B-B14F-4D97-AF65-F5344CB8AC3E}">
        <p14:creationId xmlns:p14="http://schemas.microsoft.com/office/powerpoint/2010/main" val="3579911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15600" y="0"/>
            <a:ext cx="11360800" cy="763600"/>
          </a:xfrm>
          <a:prstGeom prst="rect">
            <a:avLst/>
          </a:prstGeom>
        </p:spPr>
        <p:txBody>
          <a:bodyPr spcFirstLastPara="1" wrap="square" lIns="121900" tIns="121900" rIns="121900" bIns="121900" anchor="t" anchorCtr="0">
            <a:noAutofit/>
          </a:bodyPr>
          <a:lstStyle/>
          <a:p>
            <a:r>
              <a:rPr lang="en" dirty="0" smtClean="0"/>
              <a:t>Takeaways</a:t>
            </a:r>
            <a:r>
              <a:rPr lang="en" dirty="0"/>
              <a:t> </a:t>
            </a:r>
            <a:r>
              <a:rPr lang="en" dirty="0" smtClean="0"/>
              <a:t>and research questions</a:t>
            </a:r>
            <a:endParaRPr dirty="0"/>
          </a:p>
        </p:txBody>
      </p:sp>
      <p:sp>
        <p:nvSpPr>
          <p:cNvPr id="179" name="Shape 179"/>
          <p:cNvSpPr txBox="1">
            <a:spLocks noGrp="1"/>
          </p:cNvSpPr>
          <p:nvPr>
            <p:ph type="body" idx="1"/>
          </p:nvPr>
        </p:nvSpPr>
        <p:spPr>
          <a:prstGeom prst="rect">
            <a:avLst/>
          </a:prstGeom>
        </p:spPr>
        <p:txBody>
          <a:bodyPr spcFirstLastPara="1" wrap="square" lIns="121900" tIns="121900" rIns="121900" bIns="121900" anchor="t" anchorCtr="0">
            <a:noAutofit/>
          </a:bodyPr>
          <a:lstStyle/>
          <a:p>
            <a:pPr>
              <a:buClrTx/>
              <a:buFont typeface="Wingdings" panose="05000000000000000000" pitchFamily="2" charset="2"/>
              <a:buChar char="Ø"/>
            </a:pPr>
            <a:r>
              <a:rPr lang="en" dirty="0">
                <a:latin typeface="Arial" panose="020B0604020202020204" pitchFamily="34" charset="0"/>
                <a:cs typeface="Arial" panose="020B0604020202020204" pitchFamily="34" charset="0"/>
              </a:rPr>
              <a:t>Traditional ML techniques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Perform reasonably well</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Require feature engineering (i.e., software development)</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Some scale well (Random Forests) and some scale poorly (SVMs)</a:t>
            </a:r>
            <a:endParaRPr dirty="0">
              <a:latin typeface="Arial" panose="020B0604020202020204" pitchFamily="34" charset="0"/>
              <a:cs typeface="Arial" panose="020B0604020202020204" pitchFamily="34" charset="0"/>
            </a:endParaRPr>
          </a:p>
          <a:p>
            <a:pPr>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CNN’s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b="1" dirty="0">
                <a:latin typeface="Arial" panose="020B0604020202020204" pitchFamily="34" charset="0"/>
                <a:cs typeface="Arial" panose="020B0604020202020204" pitchFamily="34" charset="0"/>
              </a:rPr>
              <a:t>Perform significantly better than traditional ML techniques</a:t>
            </a:r>
            <a:endParaRPr b="1"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Do not require feature engineering</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Require GPUs and large amounts of RAM for large </a:t>
            </a:r>
            <a:r>
              <a:rPr lang="en" dirty="0" smtClean="0">
                <a:latin typeface="Arial" panose="020B0604020202020204" pitchFamily="34" charset="0"/>
                <a:cs typeface="Arial" panose="020B0604020202020204" pitchFamily="34" charset="0"/>
              </a:rPr>
              <a:t>datasets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smtClean="0">
                <a:latin typeface="Arial" panose="020B0604020202020204" pitchFamily="34" charset="0"/>
                <a:cs typeface="Arial" panose="020B0604020202020204" pitchFamily="34" charset="0"/>
              </a:rPr>
              <a:t>Full training </a:t>
            </a:r>
            <a:r>
              <a:rPr lang="en" dirty="0">
                <a:latin typeface="Arial" panose="020B0604020202020204" pitchFamily="34" charset="0"/>
                <a:cs typeface="Arial" panose="020B0604020202020204" pitchFamily="34" charset="0"/>
              </a:rPr>
              <a:t>is slow (days)</a:t>
            </a:r>
            <a:endParaRPr dirty="0">
              <a:latin typeface="Arial" panose="020B0604020202020204" pitchFamily="34" charset="0"/>
              <a:cs typeface="Arial" panose="020B0604020202020204" pitchFamily="34" charset="0"/>
            </a:endParaRPr>
          </a:p>
          <a:p>
            <a:pPr lvl="1">
              <a:spcBef>
                <a:spcPts val="0"/>
              </a:spcBef>
              <a:buClrTx/>
              <a:buFont typeface="Wingdings" panose="05000000000000000000" pitchFamily="2" charset="2"/>
              <a:buChar char="Ø"/>
            </a:pPr>
            <a:r>
              <a:rPr lang="en" dirty="0">
                <a:latin typeface="Arial" panose="020B0604020202020204" pitchFamily="34" charset="0"/>
                <a:cs typeface="Arial" panose="020B0604020202020204" pitchFamily="34" charset="0"/>
              </a:rPr>
              <a:t>Transfer learning works but full training works </a:t>
            </a:r>
            <a:r>
              <a:rPr lang="en" dirty="0" smtClean="0">
                <a:latin typeface="Arial" panose="020B0604020202020204" pitchFamily="34" charset="0"/>
                <a:cs typeface="Arial" panose="020B0604020202020204" pitchFamily="34" charset="0"/>
              </a:rPr>
              <a:t>better</a:t>
            </a:r>
            <a:endParaRPr dirty="0">
              <a:latin typeface="Arial" panose="020B0604020202020204" pitchFamily="34" charset="0"/>
              <a:cs typeface="Arial" panose="020B0604020202020204" pitchFamily="34" charset="0"/>
            </a:endParaRPr>
          </a:p>
        </p:txBody>
      </p:sp>
      <p:sp>
        <p:nvSpPr>
          <p:cNvPr id="180" name="Shape 180"/>
          <p:cNvSpPr txBox="1">
            <a:spLocks noGrp="1"/>
          </p:cNvSpPr>
          <p:nvPr>
            <p:ph type="body" idx="2"/>
          </p:nvPr>
        </p:nvSpPr>
        <p:spPr>
          <a:prstGeom prst="rect">
            <a:avLst/>
          </a:prstGeom>
        </p:spPr>
        <p:txBody>
          <a:bodyPr spcFirstLastPara="1" wrap="square" lIns="121900" tIns="121900" rIns="121900" bIns="121900" anchor="t" anchorCtr="0">
            <a:noAutofit/>
          </a:bodyPr>
          <a:lstStyle/>
          <a:p>
            <a:pPr>
              <a:buClrTx/>
              <a:buSzPct val="100000"/>
              <a:buFont typeface="Wingdings" panose="05000000000000000000" pitchFamily="2" charset="2"/>
              <a:buChar char="Ø"/>
            </a:pPr>
            <a:r>
              <a:rPr lang="en" dirty="0" smtClean="0">
                <a:latin typeface="Arial" panose="020B0604020202020204" pitchFamily="34" charset="0"/>
                <a:cs typeface="Arial" panose="020B0604020202020204" pitchFamily="34" charset="0"/>
              </a:rPr>
              <a:t>What is the performance of CNN architectures other than Inception?</a:t>
            </a:r>
          </a:p>
          <a:p>
            <a:pPr>
              <a:buClrTx/>
              <a:buSzPct val="100000"/>
              <a:buFont typeface="Wingdings" panose="05000000000000000000" pitchFamily="2" charset="2"/>
              <a:buChar char="Ø"/>
            </a:pPr>
            <a:r>
              <a:rPr lang="en" dirty="0" smtClean="0">
                <a:latin typeface="Arial" panose="020B0604020202020204" pitchFamily="34" charset="0"/>
                <a:cs typeface="Arial" panose="020B0604020202020204" pitchFamily="34" charset="0"/>
              </a:rPr>
              <a:t>What </a:t>
            </a:r>
            <a:r>
              <a:rPr lang="en" dirty="0">
                <a:latin typeface="Arial" panose="020B0604020202020204" pitchFamily="34" charset="0"/>
                <a:cs typeface="Arial" panose="020B0604020202020204" pitchFamily="34" charset="0"/>
              </a:rPr>
              <a:t>happens to CNN performance when we scale to more classes (e.g., 100)?</a:t>
            </a:r>
            <a:endParaRPr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dirty="0">
                <a:latin typeface="Arial" panose="020B0604020202020204" pitchFamily="34" charset="0"/>
                <a:cs typeface="Arial" panose="020B0604020202020204" pitchFamily="34" charset="0"/>
              </a:rPr>
              <a:t>Can we use </a:t>
            </a:r>
            <a:r>
              <a:rPr lang="en" dirty="0" smtClean="0">
                <a:latin typeface="Arial" panose="020B0604020202020204" pitchFamily="34" charset="0"/>
                <a:cs typeface="Arial" panose="020B0604020202020204" pitchFamily="34" charset="0"/>
              </a:rPr>
              <a:t>CNN’s </a:t>
            </a:r>
            <a:r>
              <a:rPr lang="en" dirty="0">
                <a:latin typeface="Arial" panose="020B0604020202020204" pitchFamily="34" charset="0"/>
                <a:cs typeface="Arial" panose="020B0604020202020204" pitchFamily="34" charset="0"/>
              </a:rPr>
              <a:t>to make effective binary classifiers for HAB species?</a:t>
            </a:r>
            <a:endParaRPr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dirty="0">
                <a:latin typeface="Arial" panose="020B0604020202020204" pitchFamily="34" charset="0"/>
                <a:cs typeface="Arial" panose="020B0604020202020204" pitchFamily="34" charset="0"/>
              </a:rPr>
              <a:t>With transfer learning, can we use our fully-trained feature extraction layers for classifying other plankton datasets, including datasets from other instruments?</a:t>
            </a:r>
            <a:endParaRPr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dirty="0">
                <a:latin typeface="Arial" panose="020B0604020202020204" pitchFamily="34" charset="0"/>
                <a:cs typeface="Arial" panose="020B0604020202020204" pitchFamily="34" charset="0"/>
              </a:rPr>
              <a:t>Can we embed a CNN classifier in the IFCB so that it can run in situ in real time?</a:t>
            </a:r>
            <a:endParaRPr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dirty="0">
                <a:latin typeface="Arial" panose="020B0604020202020204" pitchFamily="34" charset="0"/>
                <a:cs typeface="Arial" panose="020B0604020202020204" pitchFamily="34" charset="0"/>
              </a:rPr>
              <a:t>How much can tuning improve the performance of any of these approaches?</a:t>
            </a:r>
            <a:endParaRPr dirty="0">
              <a:latin typeface="Arial" panose="020B0604020202020204" pitchFamily="34" charset="0"/>
              <a:cs typeface="Arial" panose="020B0604020202020204" pitchFamily="34" charset="0"/>
            </a:endParaRPr>
          </a:p>
        </p:txBody>
      </p:sp>
      <p:sp>
        <p:nvSpPr>
          <p:cNvPr id="2" name="TextBox 1"/>
          <p:cNvSpPr txBox="1"/>
          <p:nvPr/>
        </p:nvSpPr>
        <p:spPr>
          <a:xfrm>
            <a:off x="6598419" y="1132113"/>
            <a:ext cx="3483428" cy="379656"/>
          </a:xfrm>
          <a:prstGeom prst="rect">
            <a:avLst/>
          </a:prstGeom>
          <a:noFill/>
        </p:spPr>
        <p:txBody>
          <a:bodyPr wrap="square" rtlCol="0">
            <a:spAutoFit/>
          </a:bodyPr>
          <a:lstStyle/>
          <a:p>
            <a:r>
              <a:rPr lang="en-US" sz="1867" dirty="0"/>
              <a:t>Research Questions</a:t>
            </a:r>
          </a:p>
        </p:txBody>
      </p:sp>
      <p:sp>
        <p:nvSpPr>
          <p:cNvPr id="6" name="TextBox 5"/>
          <p:cNvSpPr txBox="1"/>
          <p:nvPr/>
        </p:nvSpPr>
        <p:spPr>
          <a:xfrm>
            <a:off x="538147" y="1128001"/>
            <a:ext cx="4157783" cy="379656"/>
          </a:xfrm>
          <a:prstGeom prst="rect">
            <a:avLst/>
          </a:prstGeom>
          <a:noFill/>
        </p:spPr>
        <p:txBody>
          <a:bodyPr wrap="square" rtlCol="0">
            <a:spAutoFit/>
          </a:bodyPr>
          <a:lstStyle/>
          <a:p>
            <a:r>
              <a:rPr lang="en-US" sz="1867" dirty="0"/>
              <a:t>Results: Traditional vs </a:t>
            </a:r>
            <a:r>
              <a:rPr lang="en-US" sz="1867" dirty="0" smtClean="0"/>
              <a:t>CNNs</a:t>
            </a:r>
            <a:endParaRPr lang="en-US" sz="1867" dirty="0"/>
          </a:p>
        </p:txBody>
      </p:sp>
    </p:spTree>
    <p:extLst>
      <p:ext uri="{BB962C8B-B14F-4D97-AF65-F5344CB8AC3E}">
        <p14:creationId xmlns:p14="http://schemas.microsoft.com/office/powerpoint/2010/main" val="31125885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15600" y="0"/>
            <a:ext cx="11360800" cy="763600"/>
          </a:xfrm>
          <a:prstGeom prst="rect">
            <a:avLst/>
          </a:prstGeom>
        </p:spPr>
        <p:txBody>
          <a:bodyPr spcFirstLastPara="1" wrap="square" lIns="121900" tIns="121900" rIns="121900" bIns="121900" anchor="t" anchorCtr="0">
            <a:noAutofit/>
          </a:bodyPr>
          <a:lstStyle/>
          <a:p>
            <a:r>
              <a:rPr lang="en"/>
              <a:t>Acknowledgements</a:t>
            </a:r>
            <a:endParaRPr/>
          </a:p>
        </p:txBody>
      </p:sp>
      <p:sp>
        <p:nvSpPr>
          <p:cNvPr id="186" name="Shape 186"/>
          <p:cNvSpPr txBox="1">
            <a:spLocks noGrp="1"/>
          </p:cNvSpPr>
          <p:nvPr>
            <p:ph type="body" idx="1"/>
          </p:nvPr>
        </p:nvSpPr>
        <p:spPr>
          <a:xfrm>
            <a:off x="415599" y="1188290"/>
            <a:ext cx="11582132" cy="3521037"/>
          </a:xfrm>
          <a:prstGeom prst="rect">
            <a:avLst/>
          </a:prstGeom>
        </p:spPr>
        <p:txBody>
          <a:bodyPr spcFirstLastPara="1" wrap="square" lIns="121900" tIns="121900" rIns="121900" bIns="121900" anchor="t" anchorCtr="0">
            <a:noAutofit/>
          </a:bodyPr>
          <a:lstStyle/>
          <a:p>
            <a:pPr>
              <a:buClrTx/>
              <a:buSzPct val="100000"/>
              <a:buFont typeface="Wingdings" panose="05000000000000000000" pitchFamily="2" charset="2"/>
              <a:buChar char="Ø"/>
            </a:pPr>
            <a:r>
              <a:rPr lang="en" sz="2667" dirty="0">
                <a:latin typeface="Arial" panose="020B0604020202020204" pitchFamily="34" charset="0"/>
                <a:cs typeface="Arial" panose="020B0604020202020204" pitchFamily="34" charset="0"/>
              </a:rPr>
              <a:t>Heidi Sosik (WHOI), co-inventor of IFCB, developed feature extraction</a:t>
            </a:r>
            <a:endParaRPr sz="2667"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sz="2667" dirty="0">
                <a:latin typeface="Arial" panose="020B0604020202020204" pitchFamily="34" charset="0"/>
                <a:cs typeface="Arial" panose="020B0604020202020204" pitchFamily="34" charset="0"/>
              </a:rPr>
              <a:t>Tyrone Lee (WHOI), CNN programmer</a:t>
            </a:r>
            <a:endParaRPr sz="2667" dirty="0">
              <a:latin typeface="Arial" panose="020B0604020202020204" pitchFamily="34" charset="0"/>
              <a:cs typeface="Arial" panose="020B0604020202020204" pitchFamily="34" charset="0"/>
            </a:endParaRPr>
          </a:p>
          <a:p>
            <a:pPr>
              <a:buClrTx/>
              <a:buSzPct val="100000"/>
              <a:buFont typeface="Wingdings" panose="05000000000000000000" pitchFamily="2" charset="2"/>
              <a:buChar char="Ø"/>
            </a:pPr>
            <a:r>
              <a:rPr lang="en" sz="2667" dirty="0">
                <a:latin typeface="Arial" panose="020B0604020202020204" pitchFamily="34" charset="0"/>
                <a:cs typeface="Arial" panose="020B0604020202020204" pitchFamily="34" charset="0"/>
              </a:rPr>
              <a:t>Emily Peacock (WHOI), expert in taxonomic identification and producer of training labels (this represents a very large amount of work)</a:t>
            </a:r>
            <a:endParaRPr sz="2667" dirty="0">
              <a:latin typeface="Arial" panose="020B0604020202020204" pitchFamily="34" charset="0"/>
              <a:cs typeface="Arial" panose="020B0604020202020204" pitchFamily="34" charset="0"/>
            </a:endParaRPr>
          </a:p>
          <a:p>
            <a:pPr>
              <a:lnSpc>
                <a:spcPct val="115000"/>
              </a:lnSpc>
              <a:buClrTx/>
              <a:buSzPct val="100000"/>
              <a:buFont typeface="Wingdings" panose="05000000000000000000" pitchFamily="2" charset="2"/>
              <a:buChar char="Ø"/>
            </a:pPr>
            <a:r>
              <a:rPr lang="en" sz="2667" dirty="0">
                <a:latin typeface="Arial" panose="020B0604020202020204" pitchFamily="34" charset="0"/>
                <a:cs typeface="Arial" panose="020B0604020202020204" pitchFamily="34" charset="0"/>
              </a:rPr>
              <a:t>Nick Symmonds (WHOI), management</a:t>
            </a:r>
            <a:endParaRPr sz="2667" dirty="0">
              <a:latin typeface="Arial" panose="020B0604020202020204" pitchFamily="34" charset="0"/>
              <a:cs typeface="Arial" panose="020B0604020202020204" pitchFamily="34" charset="0"/>
            </a:endParaRPr>
          </a:p>
          <a:p>
            <a:pPr>
              <a:lnSpc>
                <a:spcPct val="115000"/>
              </a:lnSpc>
              <a:buClrTx/>
              <a:buSzPct val="100000"/>
              <a:buFont typeface="Wingdings" panose="05000000000000000000" pitchFamily="2" charset="2"/>
              <a:buChar char="Ø"/>
            </a:pPr>
            <a:r>
              <a:rPr lang="en" sz="2667" dirty="0">
                <a:latin typeface="Arial" panose="020B0604020202020204" pitchFamily="34" charset="0"/>
                <a:cs typeface="Arial" panose="020B0604020202020204" pitchFamily="34" charset="0"/>
              </a:rPr>
              <a:t>Yogesh Girdhar (WHOI), management, hardware support</a:t>
            </a:r>
            <a:endParaRPr sz="2667" dirty="0">
              <a:latin typeface="Arial" panose="020B0604020202020204" pitchFamily="34" charset="0"/>
              <a:cs typeface="Arial" panose="020B0604020202020204" pitchFamily="34" charset="0"/>
            </a:endParaRPr>
          </a:p>
          <a:p>
            <a:pPr marL="0" indent="0">
              <a:lnSpc>
                <a:spcPct val="115000"/>
              </a:lnSpc>
              <a:spcBef>
                <a:spcPts val="2133"/>
              </a:spcBef>
              <a:spcAft>
                <a:spcPts val="2133"/>
              </a:spcAft>
              <a:buNone/>
            </a:pPr>
            <a:endParaRPr dirty="0"/>
          </a:p>
        </p:txBody>
      </p:sp>
      <p:pic>
        <p:nvPicPr>
          <p:cNvPr id="187" name="Shape 187"/>
          <p:cNvPicPr preferRelativeResize="0"/>
          <p:nvPr/>
        </p:nvPicPr>
        <p:blipFill>
          <a:blip r:embed="rId3">
            <a:alphaModFix/>
          </a:blip>
          <a:stretch>
            <a:fillRect/>
          </a:stretch>
        </p:blipFill>
        <p:spPr>
          <a:xfrm>
            <a:off x="381467" y="5373401"/>
            <a:ext cx="11222500" cy="840400"/>
          </a:xfrm>
          <a:prstGeom prst="rect">
            <a:avLst/>
          </a:prstGeom>
          <a:noFill/>
          <a:ln>
            <a:noFill/>
          </a:ln>
        </p:spPr>
      </p:pic>
    </p:spTree>
    <p:extLst>
      <p:ext uri="{BB962C8B-B14F-4D97-AF65-F5344CB8AC3E}">
        <p14:creationId xmlns:p14="http://schemas.microsoft.com/office/powerpoint/2010/main" val="1339532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08" y="1894052"/>
            <a:ext cx="1663700" cy="1143000"/>
          </a:xfrm>
          <a:prstGeom prst="rect">
            <a:avLst/>
          </a:prstGeom>
        </p:spPr>
      </p:pic>
      <p:cxnSp>
        <p:nvCxnSpPr>
          <p:cNvPr id="24" name="Straight Connector 23"/>
          <p:cNvCxnSpPr/>
          <p:nvPr/>
        </p:nvCxnSpPr>
        <p:spPr>
          <a:xfrm>
            <a:off x="5665376" y="3633218"/>
            <a:ext cx="0" cy="486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239064" y="3519050"/>
            <a:ext cx="0" cy="486031"/>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IS GPU resources (near-future)</a:t>
            </a:r>
            <a:endParaRPr lang="en-US" dirty="0"/>
          </a:p>
        </p:txBody>
      </p:sp>
      <p:pic>
        <p:nvPicPr>
          <p:cNvPr id="4" name="Picture 3"/>
          <p:cNvPicPr>
            <a:picLocks noChangeAspect="1"/>
          </p:cNvPicPr>
          <p:nvPr/>
        </p:nvPicPr>
        <p:blipFill>
          <a:blip r:embed="rId4"/>
          <a:stretch>
            <a:fillRect/>
          </a:stretch>
        </p:blipFill>
        <p:spPr>
          <a:xfrm>
            <a:off x="1884431" y="932517"/>
            <a:ext cx="2744610" cy="673677"/>
          </a:xfrm>
          <a:prstGeom prst="rect">
            <a:avLst/>
          </a:prstGeom>
        </p:spPr>
      </p:pic>
      <p:pic>
        <p:nvPicPr>
          <p:cNvPr id="5" name="Picture 4"/>
          <p:cNvPicPr>
            <a:picLocks noChangeAspect="1"/>
          </p:cNvPicPr>
          <p:nvPr/>
        </p:nvPicPr>
        <p:blipFill>
          <a:blip r:embed="rId5"/>
          <a:stretch>
            <a:fillRect/>
          </a:stretch>
        </p:blipFill>
        <p:spPr>
          <a:xfrm>
            <a:off x="2421083" y="1657349"/>
            <a:ext cx="1750219" cy="1600200"/>
          </a:xfrm>
          <a:prstGeom prst="rect">
            <a:avLst/>
          </a:prstGeom>
        </p:spPr>
      </p:pic>
      <p:pic>
        <p:nvPicPr>
          <p:cNvPr id="6" name="Picture 5"/>
          <p:cNvPicPr>
            <a:picLocks noChangeAspect="1"/>
          </p:cNvPicPr>
          <p:nvPr/>
        </p:nvPicPr>
        <p:blipFill>
          <a:blip r:embed="rId6"/>
          <a:stretch>
            <a:fillRect/>
          </a:stretch>
        </p:blipFill>
        <p:spPr>
          <a:xfrm>
            <a:off x="4775384" y="983672"/>
            <a:ext cx="2198948" cy="840048"/>
          </a:xfrm>
          <a:prstGeom prst="rect">
            <a:avLst/>
          </a:prstGeom>
        </p:spPr>
      </p:pic>
      <p:pic>
        <p:nvPicPr>
          <p:cNvPr id="8" name="Picture 7"/>
          <p:cNvPicPr>
            <a:picLocks noChangeAspect="1"/>
          </p:cNvPicPr>
          <p:nvPr/>
        </p:nvPicPr>
        <p:blipFill>
          <a:blip r:embed="rId7"/>
          <a:stretch>
            <a:fillRect/>
          </a:stretch>
        </p:blipFill>
        <p:spPr>
          <a:xfrm>
            <a:off x="7188107" y="983672"/>
            <a:ext cx="2299808" cy="1877394"/>
          </a:xfrm>
          <a:prstGeom prst="rect">
            <a:avLst/>
          </a:prstGeom>
        </p:spPr>
      </p:pic>
      <p:pic>
        <p:nvPicPr>
          <p:cNvPr id="9" name="Picture 8"/>
          <p:cNvPicPr>
            <a:picLocks noChangeAspect="1"/>
          </p:cNvPicPr>
          <p:nvPr/>
        </p:nvPicPr>
        <p:blipFill>
          <a:blip r:embed="rId8"/>
          <a:stretch>
            <a:fillRect/>
          </a:stretch>
        </p:blipFill>
        <p:spPr>
          <a:xfrm>
            <a:off x="9239064" y="908049"/>
            <a:ext cx="1193800" cy="1066800"/>
          </a:xfrm>
          <a:prstGeom prst="rect">
            <a:avLst/>
          </a:prstGeom>
        </p:spPr>
      </p:pic>
      <p:pic>
        <p:nvPicPr>
          <p:cNvPr id="10" name="Picture 9"/>
          <p:cNvPicPr>
            <a:picLocks noChangeAspect="1"/>
          </p:cNvPicPr>
          <p:nvPr/>
        </p:nvPicPr>
        <p:blipFill>
          <a:blip r:embed="rId9"/>
          <a:stretch>
            <a:fillRect/>
          </a:stretch>
        </p:blipFill>
        <p:spPr>
          <a:xfrm>
            <a:off x="9239064" y="2101849"/>
            <a:ext cx="1320800" cy="1028700"/>
          </a:xfrm>
          <a:prstGeom prst="rect">
            <a:avLst/>
          </a:prstGeom>
        </p:spPr>
      </p:pic>
      <p:sp>
        <p:nvSpPr>
          <p:cNvPr id="12" name="Rectangle 11"/>
          <p:cNvSpPr/>
          <p:nvPr/>
        </p:nvSpPr>
        <p:spPr>
          <a:xfrm>
            <a:off x="1939636" y="3311231"/>
            <a:ext cx="8350412" cy="4156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100 GB INFINBAND FABRIC</a:t>
            </a:r>
          </a:p>
        </p:txBody>
      </p:sp>
      <p:pic>
        <p:nvPicPr>
          <p:cNvPr id="13" name="Picture 12"/>
          <p:cNvPicPr>
            <a:picLocks noChangeAspect="1"/>
          </p:cNvPicPr>
          <p:nvPr/>
        </p:nvPicPr>
        <p:blipFill>
          <a:blip r:embed="rId10"/>
          <a:stretch>
            <a:fillRect/>
          </a:stretch>
        </p:blipFill>
        <p:spPr>
          <a:xfrm>
            <a:off x="2226487" y="3969978"/>
            <a:ext cx="1825424" cy="2237949"/>
          </a:xfrm>
          <a:prstGeom prst="rect">
            <a:avLst/>
          </a:prstGeom>
        </p:spPr>
      </p:pic>
      <p:pic>
        <p:nvPicPr>
          <p:cNvPr id="14" name="Picture 13"/>
          <p:cNvPicPr>
            <a:picLocks noChangeAspect="1"/>
          </p:cNvPicPr>
          <p:nvPr/>
        </p:nvPicPr>
        <p:blipFill rotWithShape="1">
          <a:blip r:embed="rId11"/>
          <a:srcRect t="1051"/>
          <a:stretch/>
        </p:blipFill>
        <p:spPr>
          <a:xfrm>
            <a:off x="4775384" y="3907550"/>
            <a:ext cx="1867962" cy="2948701"/>
          </a:xfrm>
          <a:prstGeom prst="rect">
            <a:avLst/>
          </a:prstGeom>
        </p:spPr>
      </p:pic>
      <p:pic>
        <p:nvPicPr>
          <p:cNvPr id="15" name="Picture 14"/>
          <p:cNvPicPr>
            <a:picLocks noChangeAspect="1"/>
          </p:cNvPicPr>
          <p:nvPr/>
        </p:nvPicPr>
        <p:blipFill rotWithShape="1">
          <a:blip r:embed="rId12"/>
          <a:srcRect t="2582"/>
          <a:stretch/>
        </p:blipFill>
        <p:spPr>
          <a:xfrm>
            <a:off x="6989755" y="3907550"/>
            <a:ext cx="1198282" cy="1181403"/>
          </a:xfrm>
          <a:prstGeom prst="rect">
            <a:avLst/>
          </a:prstGeom>
        </p:spPr>
      </p:pic>
      <p:pic>
        <p:nvPicPr>
          <p:cNvPr id="16" name="Picture 15"/>
          <p:cNvPicPr>
            <a:picLocks noChangeAspect="1"/>
          </p:cNvPicPr>
          <p:nvPr/>
        </p:nvPicPr>
        <p:blipFill>
          <a:blip r:embed="rId13"/>
          <a:stretch>
            <a:fillRect/>
          </a:stretch>
        </p:blipFill>
        <p:spPr>
          <a:xfrm>
            <a:off x="6787537" y="5747904"/>
            <a:ext cx="1550474" cy="1033649"/>
          </a:xfrm>
          <a:prstGeom prst="rect">
            <a:avLst/>
          </a:prstGeom>
        </p:spPr>
      </p:pic>
      <p:cxnSp>
        <p:nvCxnSpPr>
          <p:cNvPr id="19" name="Straight Connector 18"/>
          <p:cNvCxnSpPr/>
          <p:nvPr/>
        </p:nvCxnSpPr>
        <p:spPr>
          <a:xfrm>
            <a:off x="3435927" y="3130549"/>
            <a:ext cx="0" cy="1806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29" idx="2"/>
          </p:cNvCxnSpPr>
          <p:nvPr/>
        </p:nvCxnSpPr>
        <p:spPr>
          <a:xfrm>
            <a:off x="5874858" y="3037053"/>
            <a:ext cx="0" cy="294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38011" y="2825201"/>
            <a:ext cx="0" cy="486031"/>
          </a:xfrm>
          <a:prstGeom prst="line">
            <a:avLst/>
          </a:prstGeom>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14">
            <a:alphaModFix amt="70000"/>
            <a:extLst>
              <a:ext uri="{28A0092B-C50C-407E-A947-70E740481C1C}">
                <a14:useLocalDpi xmlns:a14="http://schemas.microsoft.com/office/drawing/2010/main" val="0"/>
              </a:ext>
            </a:extLst>
          </a:blip>
          <a:stretch>
            <a:fillRect/>
          </a:stretch>
        </p:blipFill>
        <p:spPr>
          <a:xfrm>
            <a:off x="8690554" y="3939863"/>
            <a:ext cx="1401126" cy="2836151"/>
          </a:xfrm>
          <a:prstGeom prst="rect">
            <a:avLst/>
          </a:prstGeom>
        </p:spPr>
      </p:pic>
      <p:pic>
        <p:nvPicPr>
          <p:cNvPr id="23" name="Picture 4" descr="mage result for commvault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1769" y="5056257"/>
            <a:ext cx="885018" cy="51009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7078164" y="908049"/>
            <a:ext cx="2485477" cy="234055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86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596" b="5577"/>
          <a:stretch/>
        </p:blipFill>
        <p:spPr>
          <a:xfrm>
            <a:off x="6042205" y="1039272"/>
            <a:ext cx="5613400" cy="2851959"/>
          </a:xfrm>
          <a:prstGeom prst="rect">
            <a:avLst/>
          </a:prstGeom>
        </p:spPr>
      </p:pic>
      <p:sp>
        <p:nvSpPr>
          <p:cNvPr id="2" name="Title 1"/>
          <p:cNvSpPr>
            <a:spLocks noGrp="1"/>
          </p:cNvSpPr>
          <p:nvPr>
            <p:ph type="title"/>
          </p:nvPr>
        </p:nvSpPr>
        <p:spPr/>
        <p:txBody>
          <a:bodyPr/>
          <a:lstStyle/>
          <a:p>
            <a:r>
              <a:rPr lang="en-US" dirty="0" smtClean="0"/>
              <a:t>GPU Node </a:t>
            </a:r>
            <a:r>
              <a:rPr lang="mr-IN" dirty="0" smtClean="0"/>
              <a:t>–</a:t>
            </a:r>
            <a:r>
              <a:rPr lang="en-US" dirty="0" smtClean="0"/>
              <a:t> 4x </a:t>
            </a:r>
            <a:r>
              <a:rPr lang="en-US" dirty="0" err="1" smtClean="0"/>
              <a:t>Nvidia</a:t>
            </a:r>
            <a:r>
              <a:rPr lang="en-US" dirty="0" smtClean="0"/>
              <a:t> Tesla V100 </a:t>
            </a:r>
            <a:r>
              <a:rPr lang="en-US" dirty="0" err="1" smtClean="0"/>
              <a:t>NVLink</a:t>
            </a:r>
            <a:endParaRPr lang="en-US" dirty="0"/>
          </a:p>
        </p:txBody>
      </p:sp>
      <p:sp>
        <p:nvSpPr>
          <p:cNvPr id="3" name="Content Placeholder 2"/>
          <p:cNvSpPr>
            <a:spLocks noGrp="1"/>
          </p:cNvSpPr>
          <p:nvPr>
            <p:ph sz="quarter" idx="1"/>
          </p:nvPr>
        </p:nvSpPr>
        <p:spPr>
          <a:xfrm>
            <a:off x="332527" y="3337511"/>
            <a:ext cx="5532921" cy="2952144"/>
          </a:xfrm>
        </p:spPr>
        <p:txBody>
          <a:bodyPr/>
          <a:lstStyle/>
          <a:p>
            <a:r>
              <a:rPr lang="en-US" dirty="0" smtClean="0"/>
              <a:t>Dell C4140</a:t>
            </a:r>
          </a:p>
          <a:p>
            <a:pPr lvl="1"/>
            <a:r>
              <a:rPr lang="en-US" dirty="0" smtClean="0"/>
              <a:t>4x V100 GPU SXM2</a:t>
            </a:r>
          </a:p>
          <a:p>
            <a:pPr lvl="1"/>
            <a:r>
              <a:rPr lang="en-US" dirty="0" smtClean="0"/>
              <a:t>Next-Gen </a:t>
            </a:r>
            <a:r>
              <a:rPr lang="en-US" dirty="0" err="1" smtClean="0"/>
              <a:t>NVLink</a:t>
            </a:r>
            <a:r>
              <a:rPr lang="en-US" dirty="0" smtClean="0"/>
              <a:t> Connected</a:t>
            </a:r>
          </a:p>
          <a:p>
            <a:pPr lvl="1"/>
            <a:r>
              <a:rPr lang="en-US" dirty="0" smtClean="0"/>
              <a:t>2x Intel </a:t>
            </a:r>
            <a:r>
              <a:rPr lang="en-US" dirty="0" err="1" smtClean="0"/>
              <a:t>Skylake</a:t>
            </a:r>
            <a:r>
              <a:rPr lang="en-US" dirty="0" smtClean="0"/>
              <a:t> 6140 (18C each)</a:t>
            </a:r>
          </a:p>
          <a:p>
            <a:pPr lvl="1"/>
            <a:r>
              <a:rPr lang="en-US" dirty="0" smtClean="0"/>
              <a:t>384 GB RAM</a:t>
            </a:r>
          </a:p>
          <a:p>
            <a:pPr lvl="1"/>
            <a:r>
              <a:rPr lang="en-US" dirty="0" err="1" smtClean="0"/>
              <a:t>Infiniband</a:t>
            </a:r>
            <a:r>
              <a:rPr lang="en-US" dirty="0" smtClean="0"/>
              <a:t> EDR (100Gbps)</a:t>
            </a:r>
          </a:p>
        </p:txBody>
      </p:sp>
      <p:pic>
        <p:nvPicPr>
          <p:cNvPr id="5" name="Picture 4"/>
          <p:cNvPicPr>
            <a:picLocks noChangeAspect="1"/>
          </p:cNvPicPr>
          <p:nvPr/>
        </p:nvPicPr>
        <p:blipFill>
          <a:blip r:embed="rId4"/>
          <a:stretch>
            <a:fillRect/>
          </a:stretch>
        </p:blipFill>
        <p:spPr>
          <a:xfrm>
            <a:off x="1299676" y="1254774"/>
            <a:ext cx="2284663" cy="1843089"/>
          </a:xfrm>
          <a:prstGeom prst="rect">
            <a:avLst/>
          </a:prstGeom>
        </p:spPr>
      </p:pic>
      <p:sp>
        <p:nvSpPr>
          <p:cNvPr id="6" name="Content Placeholder 2"/>
          <p:cNvSpPr txBox="1">
            <a:spLocks/>
          </p:cNvSpPr>
          <p:nvPr/>
        </p:nvSpPr>
        <p:spPr bwMode="auto">
          <a:xfrm>
            <a:off x="5670911" y="3982792"/>
            <a:ext cx="6355988" cy="295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0" indent="-319080" algn="l" rtl="0" eaLnBrk="1" fontAlgn="base" hangingPunct="1">
              <a:spcBef>
                <a:spcPts val="700"/>
              </a:spcBef>
              <a:spcAft>
                <a:spcPct val="0"/>
              </a:spcAft>
              <a:buClr>
                <a:srgbClr val="4980A7"/>
              </a:buClr>
              <a:buSzPct val="60000"/>
              <a:buFont typeface="Wingdings" panose="05000000000000000000" pitchFamily="2" charset="2"/>
              <a:buChar char=""/>
              <a:defRPr sz="2800" kern="1200">
                <a:solidFill>
                  <a:srgbClr val="031C33"/>
                </a:solidFill>
                <a:latin typeface="Arial" panose="020B0604020202020204" pitchFamily="34" charset="0"/>
                <a:ea typeface="MS PGothic" panose="020B0600070205080204" pitchFamily="34" charset="-128"/>
                <a:cs typeface="Arial" panose="020B0604020202020204" pitchFamily="34" charset="0"/>
              </a:defRPr>
            </a:lvl1pPr>
            <a:lvl2pPr marL="639747" indent="-273044" algn="l" rtl="0" eaLnBrk="1" fontAlgn="base" hangingPunct="1">
              <a:spcBef>
                <a:spcPts val="551"/>
              </a:spcBef>
              <a:spcAft>
                <a:spcPct val="0"/>
              </a:spcAft>
              <a:buClr>
                <a:srgbClr val="4980A7"/>
              </a:buClr>
              <a:buSzPct val="70000"/>
              <a:buFont typeface="Wingdings 2" panose="05020102010507070707" pitchFamily="18" charset="2"/>
              <a:buChar char=""/>
              <a:defRPr sz="2400" kern="1200">
                <a:solidFill>
                  <a:srgbClr val="031C33"/>
                </a:solidFill>
                <a:latin typeface="Arial" panose="020B0604020202020204" pitchFamily="34" charset="0"/>
                <a:ea typeface="MS PGothic" panose="020B0600070205080204" pitchFamily="34" charset="-128"/>
                <a:cs typeface="Arial" panose="020B0604020202020204" pitchFamily="34" charset="0"/>
              </a:defRPr>
            </a:lvl2pPr>
            <a:lvl3pPr marL="914377" indent="-228594" algn="l" rtl="0" eaLnBrk="1" fontAlgn="base" hangingPunct="1">
              <a:spcBef>
                <a:spcPts val="500"/>
              </a:spcBef>
              <a:spcAft>
                <a:spcPct val="0"/>
              </a:spcAft>
              <a:buClr>
                <a:srgbClr val="4980A7"/>
              </a:buClr>
              <a:buSzPct val="75000"/>
              <a:buFont typeface="Wingdings" panose="05000000000000000000" pitchFamily="2" charset="2"/>
              <a:buChar char=""/>
              <a:defRPr sz="2300" kern="1200">
                <a:solidFill>
                  <a:srgbClr val="031C33"/>
                </a:solidFill>
                <a:latin typeface="Arial" panose="020B0604020202020204" pitchFamily="34" charset="0"/>
                <a:ea typeface="MS PGothic" panose="020B0600070205080204" pitchFamily="34" charset="-128"/>
                <a:cs typeface="Arial" panose="020B0604020202020204" pitchFamily="34" charset="0"/>
              </a:defRPr>
            </a:lvl3pPr>
            <a:lvl4pPr marL="1371566" indent="-228594" algn="l" rtl="0" eaLnBrk="1" fontAlgn="base" hangingPunct="1">
              <a:spcBef>
                <a:spcPts val="400"/>
              </a:spcBef>
              <a:spcAft>
                <a:spcPct val="0"/>
              </a:spcAft>
              <a:buClr>
                <a:srgbClr val="4980A7"/>
              </a:buClr>
              <a:buSzPct val="75000"/>
              <a:buFont typeface="Wingdings" panose="05000000000000000000" pitchFamily="2" charset="2"/>
              <a:buChar char=""/>
              <a:defRPr sz="2000" kern="1200">
                <a:solidFill>
                  <a:srgbClr val="031C33"/>
                </a:solidFill>
                <a:latin typeface="Arial" panose="020B0604020202020204" pitchFamily="34" charset="0"/>
                <a:ea typeface="MS PGothic" panose="020B0600070205080204" pitchFamily="34" charset="-128"/>
                <a:cs typeface="Arial" panose="020B0604020202020204" pitchFamily="34" charset="0"/>
              </a:defRPr>
            </a:lvl4pPr>
            <a:lvl5pPr marL="1828754" indent="-228594" algn="l" rtl="0" eaLnBrk="1" fontAlgn="base" hangingPunct="1">
              <a:spcBef>
                <a:spcPts val="400"/>
              </a:spcBef>
              <a:spcAft>
                <a:spcPct val="0"/>
              </a:spcAft>
              <a:buClr>
                <a:srgbClr val="4980A7"/>
              </a:buClr>
              <a:buSzPct val="65000"/>
              <a:buFont typeface="Wingdings" panose="05000000000000000000" pitchFamily="2" charset="2"/>
              <a:buChar char=""/>
              <a:defRPr sz="2000" kern="1200">
                <a:solidFill>
                  <a:srgbClr val="031C33"/>
                </a:solidFill>
                <a:latin typeface="Arial" panose="020B0604020202020204" pitchFamily="34" charset="0"/>
                <a:ea typeface="MS PGothic" panose="020B0600070205080204" pitchFamily="34" charset="-128"/>
                <a:cs typeface="Arial" panose="020B0604020202020204" pitchFamily="34" charset="0"/>
              </a:defRPr>
            </a:lvl5pPr>
            <a:lvl6pPr marL="2103067" indent="-228594"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381" indent="-228594"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694" indent="-228594"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07" indent="-228594"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sz="2000" dirty="0" err="1" smtClean="0"/>
              <a:t>Nvidia</a:t>
            </a:r>
            <a:r>
              <a:rPr lang="en-US" sz="2000" dirty="0" smtClean="0"/>
              <a:t> Tesla V100 X 4</a:t>
            </a:r>
          </a:p>
          <a:p>
            <a:pPr lvl="1"/>
            <a:r>
              <a:rPr lang="en-US" sz="1800" dirty="0" smtClean="0"/>
              <a:t>640 Tensor Cores (2,560 total)</a:t>
            </a:r>
          </a:p>
          <a:p>
            <a:pPr lvl="1"/>
            <a:r>
              <a:rPr lang="en-US" sz="1800" dirty="0" smtClean="0"/>
              <a:t>5120 CUDA Cores (20,480 total)</a:t>
            </a:r>
          </a:p>
          <a:p>
            <a:pPr lvl="1"/>
            <a:r>
              <a:rPr lang="en-US" sz="1800" dirty="0" smtClean="0"/>
              <a:t>16GB HBM2 Memory</a:t>
            </a:r>
          </a:p>
          <a:p>
            <a:pPr lvl="1"/>
            <a:r>
              <a:rPr lang="en-US" sz="1800" dirty="0" smtClean="0"/>
              <a:t>7.8 TFLOPS Double Precision (31.2 TFLOPS total)</a:t>
            </a:r>
          </a:p>
          <a:p>
            <a:pPr lvl="1"/>
            <a:r>
              <a:rPr lang="en-US" sz="1800" dirty="0" smtClean="0"/>
              <a:t>14.5 TFLOPS Single Precision (58 TFLOPS total)</a:t>
            </a:r>
          </a:p>
          <a:p>
            <a:pPr lvl="1"/>
            <a:r>
              <a:rPr lang="en-US" sz="1800" dirty="0" smtClean="0"/>
              <a:t>125 TFLOPs Tensor Performance (500 TFLOPS total)</a:t>
            </a:r>
          </a:p>
        </p:txBody>
      </p:sp>
    </p:spTree>
    <p:extLst>
      <p:ext uri="{BB962C8B-B14F-4D97-AF65-F5344CB8AC3E}">
        <p14:creationId xmlns:p14="http://schemas.microsoft.com/office/powerpoint/2010/main" val="2627566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Volta? </a:t>
            </a:r>
            <a:endParaRPr lang="en-US" dirty="0"/>
          </a:p>
        </p:txBody>
      </p:sp>
      <p:sp>
        <p:nvSpPr>
          <p:cNvPr id="3" name="Content Placeholder 2"/>
          <p:cNvSpPr>
            <a:spLocks noGrp="1"/>
          </p:cNvSpPr>
          <p:nvPr>
            <p:ph sz="quarter" idx="1"/>
          </p:nvPr>
        </p:nvSpPr>
        <p:spPr/>
        <p:txBody>
          <a:bodyPr/>
          <a:lstStyle/>
          <a:p>
            <a:r>
              <a:rPr lang="en-US" dirty="0" smtClean="0"/>
              <a:t>High Bandwidth Memory Gen 2 (HBM2)</a:t>
            </a:r>
          </a:p>
          <a:p>
            <a:pPr lvl="1"/>
            <a:r>
              <a:rPr lang="en-US" dirty="0" smtClean="0"/>
              <a:t>900 GB/s Bandwidth, 95% DRAM utilization efficiency</a:t>
            </a:r>
          </a:p>
          <a:p>
            <a:r>
              <a:rPr lang="en-US" dirty="0" smtClean="0"/>
              <a:t>On-board Tensor Cores</a:t>
            </a:r>
          </a:p>
          <a:p>
            <a:pPr lvl="1"/>
            <a:r>
              <a:rPr lang="en-US" dirty="0" smtClean="0"/>
              <a:t>Designed to accelerate deep learning</a:t>
            </a:r>
          </a:p>
          <a:p>
            <a:pPr lvl="1"/>
            <a:r>
              <a:rPr lang="en-US" dirty="0" smtClean="0"/>
              <a:t>125 Teraflops in 1 GPU</a:t>
            </a:r>
          </a:p>
          <a:p>
            <a:r>
              <a:rPr lang="en-US" dirty="0" err="1" smtClean="0"/>
              <a:t>NVLink</a:t>
            </a:r>
            <a:r>
              <a:rPr lang="en-US" dirty="0" smtClean="0"/>
              <a:t> Gen 2 (300GB/s)</a:t>
            </a:r>
          </a:p>
          <a:p>
            <a:r>
              <a:rPr lang="en-US" dirty="0" smtClean="0"/>
              <a:t>Over 500 HPC Applications (Gaussian, WRF, GROMACS, </a:t>
            </a:r>
            <a:r>
              <a:rPr lang="en-US" dirty="0" err="1" smtClean="0"/>
              <a:t>etc</a:t>
            </a:r>
            <a:r>
              <a:rPr lang="en-US" dirty="0" smtClean="0"/>
              <a:t>)</a:t>
            </a:r>
          </a:p>
          <a:p>
            <a:r>
              <a:rPr lang="en-US" dirty="0" smtClean="0"/>
              <a:t>Volta Optimized Software</a:t>
            </a:r>
          </a:p>
          <a:p>
            <a:pPr lvl="1"/>
            <a:r>
              <a:rPr lang="en-US" dirty="0" smtClean="0"/>
              <a:t>All Deep Learning Frameworks (</a:t>
            </a:r>
            <a:r>
              <a:rPr lang="en-US" dirty="0" err="1" smtClean="0"/>
              <a:t>tensorflow</a:t>
            </a:r>
            <a:r>
              <a:rPr lang="en-US" dirty="0" smtClean="0"/>
              <a:t>, </a:t>
            </a:r>
            <a:r>
              <a:rPr lang="en-US" dirty="0" err="1" smtClean="0"/>
              <a:t>mxnet</a:t>
            </a:r>
            <a:r>
              <a:rPr lang="en-US" dirty="0" smtClean="0"/>
              <a:t>, </a:t>
            </a:r>
            <a:r>
              <a:rPr lang="en-US" dirty="0" err="1" smtClean="0"/>
              <a:t>theano</a:t>
            </a:r>
            <a:r>
              <a:rPr lang="en-US" dirty="0" smtClean="0"/>
              <a:t>, </a:t>
            </a:r>
            <a:r>
              <a:rPr lang="en-US" dirty="0" err="1" smtClean="0"/>
              <a:t>etc</a:t>
            </a:r>
            <a:r>
              <a:rPr lang="en-US" dirty="0" smtClean="0"/>
              <a:t>)</a:t>
            </a:r>
          </a:p>
          <a:p>
            <a:pPr lvl="1"/>
            <a:r>
              <a:rPr lang="en-US" dirty="0" smtClean="0"/>
              <a:t>Tensor RT 3 Programmable Inference Acceleration</a:t>
            </a:r>
          </a:p>
        </p:txBody>
      </p:sp>
    </p:spTree>
    <p:extLst>
      <p:ext uri="{BB962C8B-B14F-4D97-AF65-F5344CB8AC3E}">
        <p14:creationId xmlns:p14="http://schemas.microsoft.com/office/powerpoint/2010/main" val="4254839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WHOI Shared resource</a:t>
            </a:r>
            <a:endParaRPr lang="en-US" dirty="0"/>
          </a:p>
        </p:txBody>
      </p:sp>
      <p:sp>
        <p:nvSpPr>
          <p:cNvPr id="3" name="Content Placeholder 2"/>
          <p:cNvSpPr>
            <a:spLocks noGrp="1"/>
          </p:cNvSpPr>
          <p:nvPr>
            <p:ph sz="quarter" idx="1"/>
          </p:nvPr>
        </p:nvSpPr>
        <p:spPr/>
        <p:txBody>
          <a:bodyPr/>
          <a:lstStyle/>
          <a:p>
            <a:r>
              <a:rPr lang="en-US" dirty="0" smtClean="0"/>
              <a:t>WHOI’s core HPC environment has one shared GPU node</a:t>
            </a:r>
          </a:p>
          <a:p>
            <a:r>
              <a:rPr lang="en-US" dirty="0" smtClean="0"/>
              <a:t>Use via SLURM job scheduler</a:t>
            </a:r>
          </a:p>
          <a:p>
            <a:r>
              <a:rPr lang="en-US" dirty="0" smtClean="0"/>
              <a:t>Fair-share model; strives for equal access to resources over time</a:t>
            </a:r>
          </a:p>
          <a:p>
            <a:r>
              <a:rPr lang="en-US" dirty="0" smtClean="0"/>
              <a:t>Dedicated or time-sensitive needs?</a:t>
            </a:r>
          </a:p>
          <a:p>
            <a:pPr lvl="1"/>
            <a:r>
              <a:rPr lang="en-US" dirty="0" smtClean="0"/>
              <a:t>Service model:  $13,630 per year plus MTDC</a:t>
            </a:r>
          </a:p>
          <a:p>
            <a:pPr lvl="1"/>
            <a:r>
              <a:rPr lang="en-US" dirty="0" smtClean="0"/>
              <a:t>Purchase model:  $40,890 upfront for 3 years of use</a:t>
            </a:r>
          </a:p>
          <a:p>
            <a:endParaRPr lang="en-US" dirty="0"/>
          </a:p>
        </p:txBody>
      </p:sp>
    </p:spTree>
    <p:extLst>
      <p:ext uri="{BB962C8B-B14F-4D97-AF65-F5344CB8AC3E}">
        <p14:creationId xmlns:p14="http://schemas.microsoft.com/office/powerpoint/2010/main" val="3503511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ea typeface="Questrial"/>
                <a:cs typeface="Arial" panose="020B0604020202020204" pitchFamily="34" charset="0"/>
                <a:sym typeface="Questrial"/>
              </a:rPr>
              <a:t>GPUs help make them possible</a:t>
            </a:r>
            <a:endParaRPr lang="en-US" b="0" i="0" u="none" strike="noStrike" cap="none" dirty="0">
              <a:ea typeface="Questrial"/>
              <a:cs typeface="Arial" panose="020B0604020202020204" pitchFamily="34" charset="0"/>
              <a:sym typeface="Questrial"/>
            </a:endParaRPr>
          </a:p>
        </p:txBody>
      </p:sp>
      <p:sp>
        <p:nvSpPr>
          <p:cNvPr id="119" name="Shape 119"/>
          <p:cNvSpPr txBox="1">
            <a:spLocks noGrp="1"/>
          </p:cNvSpPr>
          <p:nvPr>
            <p:ph sz="quarter" idx="1"/>
          </p:nvPr>
        </p:nvSpPr>
        <p:spPr>
          <a:xfrm>
            <a:off x="1024129" y="2286000"/>
            <a:ext cx="3700271" cy="4023360"/>
          </a:xfrm>
          <a:prstGeom prst="rect">
            <a:avLst/>
          </a:prstGeom>
          <a:noFill/>
          <a:ln>
            <a:noFill/>
          </a:ln>
        </p:spPr>
        <p:txBody>
          <a:bodyPr wrap="square" lIns="45700" tIns="45700" rIns="45700" bIns="45700" anchor="t" anchorCtr="0">
            <a:noAutofit/>
          </a:bodyPr>
          <a:lstStyle/>
          <a:p>
            <a:pPr marR="0" lvl="0" algn="l" rtl="0">
              <a:lnSpc>
                <a:spcPct val="90000"/>
              </a:lnSpc>
              <a:spcBef>
                <a:spcPts val="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Massively </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parallel</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Hundreds of </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cores, which means thousands </a:t>
            </a: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of </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threads processed at once </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Cheap </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Highly </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available </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Programmable</a:t>
            </a: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 CUDA</a:t>
            </a:r>
          </a:p>
        </p:txBody>
      </p:sp>
      <p:pic>
        <p:nvPicPr>
          <p:cNvPr id="120" name="Shape 120" descr="Image result for gflops gpu vs cpu"/>
          <p:cNvPicPr preferRelativeResize="0"/>
          <p:nvPr/>
        </p:nvPicPr>
        <p:blipFill rotWithShape="1">
          <a:blip r:embed="rId3">
            <a:alphaModFix/>
          </a:blip>
          <a:srcRect/>
          <a:stretch/>
        </p:blipFill>
        <p:spPr>
          <a:xfrm>
            <a:off x="5185953" y="1825693"/>
            <a:ext cx="5345249" cy="473186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latin typeface="Arial" panose="020B0604020202020204" pitchFamily="34" charset="0"/>
                <a:ea typeface="Questrial"/>
                <a:cs typeface="Arial" panose="020B0604020202020204" pitchFamily="34" charset="0"/>
                <a:sym typeface="Questrial"/>
              </a:rPr>
              <a:t>Why you want to use this now</a:t>
            </a:r>
            <a:endParaRPr lang="en-US" b="0" i="0" u="none" strike="noStrike" cap="none" dirty="0">
              <a:latin typeface="Arial" panose="020B0604020202020204" pitchFamily="34" charset="0"/>
              <a:ea typeface="Questrial"/>
              <a:cs typeface="Arial" panose="020B0604020202020204" pitchFamily="34" charset="0"/>
              <a:sym typeface="Questrial"/>
            </a:endParaRPr>
          </a:p>
        </p:txBody>
      </p:sp>
      <p:sp>
        <p:nvSpPr>
          <p:cNvPr id="231" name="Shape 231"/>
          <p:cNvSpPr txBox="1">
            <a:spLocks noGrp="1"/>
          </p:cNvSpPr>
          <p:nvPr>
            <p:ph sz="quarter" idx="1"/>
          </p:nvPr>
        </p:nvSpPr>
        <p:spPr>
          <a:xfrm>
            <a:off x="556671" y="959313"/>
            <a:ext cx="4885279" cy="2583988"/>
          </a:xfrm>
          <a:prstGeom prst="rect">
            <a:avLst/>
          </a:prstGeom>
          <a:noFill/>
          <a:ln>
            <a:noFill/>
          </a:ln>
        </p:spPr>
        <p:txBody>
          <a:bodyPr wrap="square" lIns="45700" tIns="45700" rIns="45700" bIns="45700" anchor="t" anchorCtr="0">
            <a:noAutofit/>
          </a:bodyPr>
          <a:lstStyle/>
          <a:p>
            <a:pPr>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ea typeface="Questrial"/>
                <a:cs typeface="Arial" panose="020B0604020202020204" pitchFamily="34" charset="0"/>
                <a:sym typeface="Questrial"/>
              </a:rPr>
              <a:t>Speed benefits</a:t>
            </a:r>
          </a:p>
          <a:p>
            <a:pPr lvl="1">
              <a:lnSpc>
                <a:spcPct val="90000"/>
              </a:lnSpc>
              <a:spcBef>
                <a:spcPts val="1400"/>
              </a:spcBef>
              <a:spcAft>
                <a:spcPts val="0"/>
              </a:spcAft>
              <a:buClrTx/>
              <a:buSzPct val="100000"/>
              <a:buFont typeface="Wingdings" panose="05000000000000000000" pitchFamily="2" charset="2"/>
              <a:buChar char="Ø"/>
            </a:pPr>
            <a:r>
              <a:rPr lang="en-US" sz="1800" b="0" i="0" u="none" strike="noStrike" cap="none" dirty="0" smtClean="0">
                <a:solidFill>
                  <a:schemeClr val="dk1"/>
                </a:solidFill>
                <a:ea typeface="Questrial"/>
                <a:cs typeface="Arial" panose="020B0604020202020204" pitchFamily="34" charset="0"/>
                <a:sym typeface="Questrial"/>
              </a:rPr>
              <a:t>CPU </a:t>
            </a:r>
            <a:r>
              <a:rPr lang="en-US" sz="1800" b="0" i="0" u="none" strike="noStrike" cap="none" dirty="0" err="1" smtClean="0">
                <a:solidFill>
                  <a:schemeClr val="dk1"/>
                </a:solidFill>
                <a:ea typeface="Questrial"/>
                <a:cs typeface="Arial" panose="020B0604020202020204" pitchFamily="34" charset="0"/>
                <a:sym typeface="Questrial"/>
              </a:rPr>
              <a:t>uni</a:t>
            </a:r>
            <a:r>
              <a:rPr lang="en-US" sz="1800" b="0" i="0" u="none" strike="noStrike" cap="none" dirty="0" smtClean="0">
                <a:solidFill>
                  <a:schemeClr val="dk1"/>
                </a:solidFill>
                <a:ea typeface="Questrial"/>
                <a:cs typeface="Arial" panose="020B0604020202020204" pitchFamily="34" charset="0"/>
                <a:sym typeface="Questrial"/>
              </a:rPr>
              <a:t>-processor (core) </a:t>
            </a:r>
            <a:r>
              <a:rPr lang="en-US" sz="1800" b="0" i="0" u="none" strike="noStrike" cap="none" dirty="0">
                <a:solidFill>
                  <a:schemeClr val="dk1"/>
                </a:solidFill>
                <a:ea typeface="Questrial"/>
                <a:cs typeface="Arial" panose="020B0604020202020204" pitchFamily="34" charset="0"/>
                <a:sym typeface="Questrial"/>
              </a:rPr>
              <a:t>speed is not doubling every 2 years </a:t>
            </a:r>
            <a:r>
              <a:rPr lang="en-US" sz="1800" b="0" i="0" u="none" strike="noStrike" cap="none" dirty="0" smtClean="0">
                <a:solidFill>
                  <a:schemeClr val="dk1"/>
                </a:solidFill>
                <a:ea typeface="Questrial"/>
                <a:cs typeface="Arial" panose="020B0604020202020204" pitchFamily="34" charset="0"/>
                <a:sym typeface="Questrial"/>
              </a:rPr>
              <a:t>anymore!</a:t>
            </a:r>
            <a:endParaRPr lang="en-US" sz="1800" dirty="0">
              <a:sym typeface="Questrial"/>
            </a:endParaRPr>
          </a:p>
          <a:p>
            <a:pPr lvl="1">
              <a:lnSpc>
                <a:spcPct val="90000"/>
              </a:lnSpc>
              <a:spcBef>
                <a:spcPts val="1400"/>
              </a:spcBef>
              <a:spcAft>
                <a:spcPts val="0"/>
              </a:spcAft>
              <a:buClrTx/>
              <a:buSzPct val="100000"/>
              <a:buFont typeface="Wingdings" panose="05000000000000000000" pitchFamily="2" charset="2"/>
              <a:buChar char="Ø"/>
            </a:pPr>
            <a:r>
              <a:rPr lang="en-US" sz="1800" b="0" i="0" u="none" strike="noStrike" cap="none" dirty="0" smtClean="0">
                <a:solidFill>
                  <a:schemeClr val="dk1"/>
                </a:solidFill>
                <a:ea typeface="Questrial"/>
                <a:cs typeface="Arial" panose="020B0604020202020204" pitchFamily="34" charset="0"/>
                <a:sym typeface="Questrial"/>
              </a:rPr>
              <a:t>You </a:t>
            </a:r>
            <a:r>
              <a:rPr lang="en-US" sz="1800" b="0" i="0" u="none" strike="noStrike" cap="none" dirty="0">
                <a:solidFill>
                  <a:schemeClr val="dk1"/>
                </a:solidFill>
                <a:ea typeface="Questrial"/>
                <a:cs typeface="Arial" panose="020B0604020202020204" pitchFamily="34" charset="0"/>
                <a:sym typeface="Questrial"/>
              </a:rPr>
              <a:t>get more cores on a CPU for more parallelism, but not compute </a:t>
            </a:r>
            <a:r>
              <a:rPr lang="en-US" sz="1800" b="0" i="0" u="none" strike="noStrike" cap="none" dirty="0" smtClean="0">
                <a:solidFill>
                  <a:schemeClr val="dk1"/>
                </a:solidFill>
                <a:ea typeface="Questrial"/>
                <a:cs typeface="Arial" panose="020B0604020202020204" pitchFamily="34" charset="0"/>
                <a:sym typeface="Questrial"/>
              </a:rPr>
              <a:t>speed</a:t>
            </a:r>
            <a:endParaRPr lang="en-US" sz="1800" dirty="0">
              <a:sym typeface="Questrial"/>
            </a:endParaRPr>
          </a:p>
          <a:p>
            <a:pPr lvl="1">
              <a:lnSpc>
                <a:spcPct val="90000"/>
              </a:lnSpc>
              <a:spcBef>
                <a:spcPts val="1400"/>
              </a:spcBef>
              <a:spcAft>
                <a:spcPts val="0"/>
              </a:spcAft>
              <a:buClrTx/>
              <a:buSzPct val="100000"/>
              <a:buFont typeface="Wingdings" panose="05000000000000000000" pitchFamily="2" charset="2"/>
              <a:buChar char="Ø"/>
            </a:pPr>
            <a:r>
              <a:rPr lang="en-US" sz="1800" dirty="0" smtClean="0"/>
              <a:t>GPU core units (</a:t>
            </a:r>
            <a:r>
              <a:rPr lang="en-US" sz="1800" dirty="0" err="1" smtClean="0"/>
              <a:t>apu</a:t>
            </a:r>
            <a:r>
              <a:rPr lang="en-US" sz="1800" dirty="0" smtClean="0"/>
              <a:t>) </a:t>
            </a:r>
            <a:r>
              <a:rPr lang="en-US" sz="1800" dirty="0"/>
              <a:t>compute speed is doubling every 18 </a:t>
            </a:r>
            <a:r>
              <a:rPr lang="en-US" sz="1800" dirty="0" smtClean="0"/>
              <a:t>months!</a:t>
            </a:r>
            <a:endParaRPr lang="en-US" sz="1800" dirty="0">
              <a:solidFill>
                <a:schemeClr val="dk1"/>
              </a:solidFill>
              <a:sym typeface="Questrial"/>
            </a:endParaRPr>
          </a:p>
          <a:p>
            <a:pPr lvl="1">
              <a:lnSpc>
                <a:spcPct val="90000"/>
              </a:lnSpc>
              <a:spcBef>
                <a:spcPts val="1400"/>
              </a:spcBef>
              <a:spcAft>
                <a:spcPts val="0"/>
              </a:spcAft>
              <a:buClrTx/>
              <a:buSzPct val="100000"/>
              <a:buFont typeface="Wingdings" panose="05000000000000000000" pitchFamily="2" charset="2"/>
              <a:buChar char="Ø"/>
            </a:pPr>
            <a:r>
              <a:rPr lang="en-US" sz="1800" dirty="0" smtClean="0"/>
              <a:t>Certain </a:t>
            </a:r>
            <a:r>
              <a:rPr lang="en-US" sz="1800" dirty="0"/>
              <a:t>kinds of computing are not thermally or economically possible with CPUs any </a:t>
            </a:r>
            <a:r>
              <a:rPr lang="en-US" sz="1800" dirty="0" smtClean="0"/>
              <a:t>more</a:t>
            </a:r>
          </a:p>
          <a:p>
            <a:pPr>
              <a:lnSpc>
                <a:spcPct val="90000"/>
              </a:lnSpc>
              <a:spcBef>
                <a:spcPts val="1400"/>
              </a:spcBef>
              <a:spcAft>
                <a:spcPts val="0"/>
              </a:spcAft>
              <a:buClrTx/>
              <a:buSzPct val="100000"/>
              <a:buFont typeface="Wingdings" panose="05000000000000000000" pitchFamily="2" charset="2"/>
              <a:buChar char="Ø"/>
            </a:pPr>
            <a:r>
              <a:rPr lang="en-US" sz="2200" dirty="0" smtClean="0"/>
              <a:t>Scaling benefits</a:t>
            </a:r>
          </a:p>
          <a:p>
            <a:pPr lvl="1">
              <a:lnSpc>
                <a:spcPct val="90000"/>
              </a:lnSpc>
              <a:spcBef>
                <a:spcPts val="1400"/>
              </a:spcBef>
              <a:spcAft>
                <a:spcPts val="0"/>
              </a:spcAft>
              <a:buClrTx/>
              <a:buSzPct val="100000"/>
              <a:buFont typeface="Wingdings" panose="05000000000000000000" pitchFamily="2" charset="2"/>
              <a:buChar char="Ø"/>
            </a:pPr>
            <a:r>
              <a:rPr lang="en-US" sz="1800" dirty="0" smtClean="0">
                <a:solidFill>
                  <a:schemeClr val="dk1"/>
                </a:solidFill>
                <a:ea typeface="Questrial"/>
                <a:cs typeface="Arial" panose="020B0604020202020204" pitchFamily="34" charset="0"/>
                <a:sym typeface="Questrial"/>
              </a:rPr>
              <a:t>Datasets from long-term projects grow as more data is added from experiments and field recordings</a:t>
            </a:r>
          </a:p>
          <a:p>
            <a:pPr lvl="1">
              <a:lnSpc>
                <a:spcPct val="90000"/>
              </a:lnSpc>
              <a:spcBef>
                <a:spcPts val="1400"/>
              </a:spcBef>
              <a:spcAft>
                <a:spcPts val="0"/>
              </a:spcAft>
              <a:buClrTx/>
              <a:buSzPct val="100000"/>
              <a:buFont typeface="Wingdings" panose="05000000000000000000" pitchFamily="2" charset="2"/>
              <a:buChar char="Ø"/>
            </a:pPr>
            <a:r>
              <a:rPr lang="en-US" sz="1800" dirty="0" smtClean="0">
                <a:solidFill>
                  <a:schemeClr val="dk1"/>
                </a:solidFill>
                <a:ea typeface="Questrial"/>
                <a:cs typeface="Arial" panose="020B0604020202020204" pitchFamily="34" charset="0"/>
                <a:sym typeface="Questrial"/>
              </a:rPr>
              <a:t>The </a:t>
            </a:r>
            <a:r>
              <a:rPr lang="en-US" sz="1800" dirty="0">
                <a:solidFill>
                  <a:schemeClr val="dk1"/>
                </a:solidFill>
                <a:ea typeface="Questrial"/>
                <a:cs typeface="Arial" panose="020B0604020202020204" pitchFamily="34" charset="0"/>
                <a:sym typeface="Questrial"/>
              </a:rPr>
              <a:t>larger your </a:t>
            </a:r>
            <a:r>
              <a:rPr lang="en-US" sz="1800" dirty="0" smtClean="0">
                <a:solidFill>
                  <a:schemeClr val="dk1"/>
                </a:solidFill>
                <a:ea typeface="Questrial"/>
                <a:cs typeface="Arial" panose="020B0604020202020204" pitchFamily="34" charset="0"/>
                <a:sym typeface="Questrial"/>
              </a:rPr>
              <a:t>data</a:t>
            </a:r>
            <a:r>
              <a:rPr lang="en-US" sz="1800" dirty="0">
                <a:solidFill>
                  <a:schemeClr val="dk1"/>
                </a:solidFill>
                <a:ea typeface="Questrial"/>
                <a:cs typeface="Arial" panose="020B0604020202020204" pitchFamily="34" charset="0"/>
                <a:sym typeface="Questrial"/>
              </a:rPr>
              <a:t> </a:t>
            </a:r>
            <a:r>
              <a:rPr lang="en-US" sz="1800" dirty="0" smtClean="0">
                <a:solidFill>
                  <a:schemeClr val="dk1"/>
                </a:solidFill>
                <a:ea typeface="Questrial"/>
                <a:cs typeface="Arial" panose="020B0604020202020204" pitchFamily="34" charset="0"/>
                <a:sym typeface="Questrial"/>
              </a:rPr>
              <a:t>set, more processing power is needed to get faster and more detailed analysis</a:t>
            </a:r>
          </a:p>
        </p:txBody>
      </p:sp>
      <p:pic>
        <p:nvPicPr>
          <p:cNvPr id="1026" name="Picture 2" descr="https://3s81si1s5ygj3mzby34dq6qf-wpengine.netdna-ssl.com/wp-content/uploads/2017/05/nvidia-cpu-gpu-performance-gap.jpg">
            <a:extLst>
              <a:ext uri="{FF2B5EF4-FFF2-40B4-BE49-F238E27FC236}">
                <a16:creationId xmlns:a16="http://schemas.microsoft.com/office/drawing/2014/main" id="{CCFF781D-CBB0-40E2-855D-C7DDC9C82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623" y="916652"/>
            <a:ext cx="5024581" cy="26693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1E44A26-0DFA-4933-8AA9-246D67BB8B85}"/>
              </a:ext>
            </a:extLst>
          </p:cNvPr>
          <p:cNvSpPr/>
          <p:nvPr/>
        </p:nvSpPr>
        <p:spPr>
          <a:xfrm>
            <a:off x="5703511" y="6934631"/>
            <a:ext cx="4923143" cy="307777"/>
          </a:xfrm>
          <a:prstGeom prst="rect">
            <a:avLst/>
          </a:prstGeom>
        </p:spPr>
        <p:txBody>
          <a:bodyPr wrap="none">
            <a:spAutoFit/>
          </a:bodyPr>
          <a:lstStyle/>
          <a:p>
            <a:r>
              <a:rPr lang="en-US" dirty="0"/>
              <a:t>Y axis is actually transistors, no idea why Huang calls it perf</a:t>
            </a:r>
          </a:p>
        </p:txBody>
      </p:sp>
      <p:pic>
        <p:nvPicPr>
          <p:cNvPr id="4098" name="Picture 2" descr="Pruhclust_performance-624x4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464" y="3672237"/>
            <a:ext cx="4356100" cy="2966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29822" y="6510308"/>
            <a:ext cx="5982728" cy="307777"/>
          </a:xfrm>
          <a:prstGeom prst="rect">
            <a:avLst/>
          </a:prstGeom>
          <a:noFill/>
        </p:spPr>
        <p:txBody>
          <a:bodyPr wrap="none" rtlCol="0">
            <a:spAutoFit/>
          </a:bodyPr>
          <a:lstStyle/>
          <a:p>
            <a:r>
              <a:rPr lang="en-US" dirty="0"/>
              <a:t>http://blog.revolutionanalytics.com/2015/06/computing-with-gpus-in-r.html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a:ea typeface="Questrial"/>
                <a:cs typeface="Arial" panose="020B0604020202020204" pitchFamily="34" charset="0"/>
                <a:sym typeface="Questrial"/>
              </a:rPr>
              <a:t>GPU: </a:t>
            </a:r>
            <a:r>
              <a:rPr lang="en-US" b="0" i="0" u="none" strike="noStrike" cap="none" dirty="0" smtClean="0">
                <a:ea typeface="Questrial"/>
                <a:cs typeface="Arial" panose="020B0604020202020204" pitchFamily="34" charset="0"/>
                <a:sym typeface="Questrial"/>
              </a:rPr>
              <a:t>Graphics Processing Unit</a:t>
            </a:r>
            <a:endParaRPr lang="en-US" b="0" i="0" u="none" strike="noStrike" cap="none" dirty="0">
              <a:ea typeface="Questrial"/>
              <a:cs typeface="Arial" panose="020B0604020202020204" pitchFamily="34" charset="0"/>
              <a:sym typeface="Questrial"/>
            </a:endParaRPr>
          </a:p>
        </p:txBody>
      </p:sp>
      <p:sp>
        <p:nvSpPr>
          <p:cNvPr id="140" name="Shape 140"/>
          <p:cNvSpPr txBox="1">
            <a:spLocks noGrp="1"/>
          </p:cNvSpPr>
          <p:nvPr>
            <p:ph sz="quarter" idx="1"/>
          </p:nvPr>
        </p:nvSpPr>
        <p:spPr>
          <a:xfrm>
            <a:off x="489273" y="1224116"/>
            <a:ext cx="4197027" cy="4799909"/>
          </a:xfrm>
          <a:prstGeom prst="rect">
            <a:avLst/>
          </a:prstGeom>
          <a:noFill/>
          <a:ln>
            <a:noFill/>
          </a:ln>
        </p:spPr>
        <p:txBody>
          <a:bodyPr wrap="square" lIns="45700" tIns="45700" rIns="45700" bIns="45700" anchor="t" anchorCtr="0">
            <a:noAutofit/>
          </a:bodyPr>
          <a:lstStyle/>
          <a:p>
            <a:pPr marR="0" lvl="0" algn="l" rtl="0">
              <a:lnSpc>
                <a:spcPct val="90000"/>
              </a:lnSpc>
              <a:spcBef>
                <a:spcPts val="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Most computers have one.</a:t>
            </a:r>
          </a:p>
          <a:p>
            <a:pPr marL="412751" marR="0" lvl="1" indent="-285750" algn="l" rtl="0">
              <a:lnSpc>
                <a:spcPct val="90000"/>
              </a:lnSpc>
              <a:spcBef>
                <a:spcPts val="400"/>
              </a:spcBef>
              <a:spcAft>
                <a:spcPts val="0"/>
              </a:spcAft>
              <a:buClrTx/>
              <a:buSzPct val="100000"/>
              <a:buFont typeface="Wingdings" panose="05000000000000000000" pitchFamily="2" charset="2"/>
              <a:buChar char="Ø"/>
            </a:pPr>
            <a:r>
              <a:rPr lang="en-US" sz="1800" b="0" i="0" u="none" strike="noStrike" cap="none" dirty="0">
                <a:solidFill>
                  <a:schemeClr val="dk1"/>
                </a:solidFill>
                <a:latin typeface="Arial" panose="020B0604020202020204" pitchFamily="34" charset="0"/>
                <a:ea typeface="Questrial"/>
                <a:cs typeface="Arial" panose="020B0604020202020204" pitchFamily="34" charset="0"/>
                <a:sym typeface="Questrial"/>
              </a:rPr>
              <a:t>Most consumer CPUs have a GPU built into the die (to increase MSRP)</a:t>
            </a:r>
          </a:p>
          <a:p>
            <a:pPr marL="412751" marR="0" lvl="1" indent="-285750" algn="l" rtl="0">
              <a:lnSpc>
                <a:spcPct val="90000"/>
              </a:lnSpc>
              <a:spcBef>
                <a:spcPts val="600"/>
              </a:spcBef>
              <a:spcAft>
                <a:spcPts val="0"/>
              </a:spcAft>
              <a:buClrTx/>
              <a:buSzPct val="100000"/>
              <a:buFont typeface="Wingdings" panose="05000000000000000000" pitchFamily="2" charset="2"/>
              <a:buChar char="Ø"/>
            </a:pPr>
            <a:r>
              <a:rPr lang="en-US" sz="1800" b="0" i="0" u="none" strike="noStrike" cap="none" dirty="0">
                <a:solidFill>
                  <a:schemeClr val="dk1"/>
                </a:solidFill>
                <a:latin typeface="Arial" panose="020B0604020202020204" pitchFamily="34" charset="0"/>
                <a:ea typeface="Questrial"/>
                <a:cs typeface="Arial" panose="020B0604020202020204" pitchFamily="34" charset="0"/>
                <a:sym typeface="Questrial"/>
              </a:rPr>
              <a:t>Dedicated cards usually take up a specialized interface slot (PCIE</a:t>
            </a:r>
            <a:r>
              <a:rPr lang="en-US" sz="18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a:t>
            </a:r>
          </a:p>
          <a:p>
            <a:pPr lvl="0">
              <a:lnSpc>
                <a:spcPct val="90000"/>
              </a:lnSpc>
              <a:spcBef>
                <a:spcPts val="160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CPUs are </a:t>
            </a:r>
            <a:r>
              <a:rPr lang="en-US" sz="2200" dirty="0">
                <a:solidFill>
                  <a:schemeClr val="dk1"/>
                </a:solidFill>
                <a:latin typeface="Arial" panose="020B0604020202020204" pitchFamily="34" charset="0"/>
                <a:ea typeface="Questrial"/>
                <a:cs typeface="Arial" panose="020B0604020202020204" pitchFamily="34" charset="0"/>
                <a:sym typeface="Questrial"/>
              </a:rPr>
              <a:t>composed of just few cores with lots of cache memory that can handle a few software threads at a time. </a:t>
            </a:r>
          </a:p>
          <a:p>
            <a:pPr lvl="0">
              <a:lnSpc>
                <a:spcPct val="90000"/>
              </a:lnSpc>
              <a:spcBef>
                <a:spcPts val="160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 </a:t>
            </a:r>
            <a:r>
              <a:rPr lang="en-US" sz="2200" dirty="0">
                <a:solidFill>
                  <a:schemeClr val="dk1"/>
                </a:solidFill>
                <a:latin typeface="Arial" panose="020B0604020202020204" pitchFamily="34" charset="0"/>
                <a:ea typeface="Questrial"/>
                <a:cs typeface="Arial" panose="020B0604020202020204" pitchFamily="34" charset="0"/>
                <a:sym typeface="Questrial"/>
              </a:rPr>
              <a:t>GPU </a:t>
            </a:r>
            <a:r>
              <a:rPr lang="en-US" sz="2200" dirty="0" smtClean="0">
                <a:solidFill>
                  <a:schemeClr val="dk1"/>
                </a:solidFill>
                <a:latin typeface="Arial" panose="020B0604020202020204" pitchFamily="34" charset="0"/>
                <a:ea typeface="Questrial"/>
                <a:cs typeface="Arial" panose="020B0604020202020204" pitchFamily="34" charset="0"/>
                <a:sym typeface="Questrial"/>
              </a:rPr>
              <a:t>are </a:t>
            </a:r>
            <a:r>
              <a:rPr lang="en-US" sz="2200" dirty="0">
                <a:solidFill>
                  <a:schemeClr val="dk1"/>
                </a:solidFill>
                <a:latin typeface="Arial" panose="020B0604020202020204" pitchFamily="34" charset="0"/>
                <a:ea typeface="Questrial"/>
                <a:cs typeface="Arial" panose="020B0604020202020204" pitchFamily="34" charset="0"/>
                <a:sym typeface="Questrial"/>
              </a:rPr>
              <a:t>composed of hundreds of cores that can handle thousands of threads simultaneously. </a:t>
            </a:r>
            <a:endParaRPr lang="en-US" sz="2200" dirty="0" smtClean="0">
              <a:solidFill>
                <a:schemeClr val="dk1"/>
              </a:solidFill>
              <a:latin typeface="Arial" panose="020B0604020202020204" pitchFamily="34" charset="0"/>
              <a:ea typeface="Questrial"/>
              <a:cs typeface="Arial" panose="020B0604020202020204" pitchFamily="34" charset="0"/>
              <a:sym typeface="Questrial"/>
            </a:endParaRPr>
          </a:p>
        </p:txBody>
      </p:sp>
      <p:pic>
        <p:nvPicPr>
          <p:cNvPr id="143" name="Shape 143"/>
          <p:cNvPicPr preferRelativeResize="0"/>
          <p:nvPr/>
        </p:nvPicPr>
        <p:blipFill rotWithShape="1">
          <a:blip r:embed="rId3">
            <a:alphaModFix/>
          </a:blip>
          <a:srcRect/>
          <a:stretch/>
        </p:blipFill>
        <p:spPr>
          <a:xfrm>
            <a:off x="4630994" y="817473"/>
            <a:ext cx="6902245" cy="4071660"/>
          </a:xfrm>
          <a:prstGeom prst="rect">
            <a:avLst/>
          </a:prstGeom>
          <a:noFill/>
          <a:ln>
            <a:noFill/>
          </a:ln>
        </p:spPr>
      </p:pic>
      <p:pic>
        <p:nvPicPr>
          <p:cNvPr id="142" name="Shape 142" descr="Related image"/>
          <p:cNvPicPr preferRelativeResize="0"/>
          <p:nvPr/>
        </p:nvPicPr>
        <p:blipFill rotWithShape="1">
          <a:blip r:embed="rId4">
            <a:alphaModFix/>
          </a:blip>
          <a:srcRect/>
          <a:stretch/>
        </p:blipFill>
        <p:spPr>
          <a:xfrm>
            <a:off x="8525219" y="4400345"/>
            <a:ext cx="2611172" cy="1683896"/>
          </a:xfrm>
          <a:prstGeom prst="rect">
            <a:avLst/>
          </a:prstGeom>
          <a:noFill/>
          <a:ln>
            <a:noFill/>
          </a:ln>
        </p:spPr>
      </p:pic>
      <p:pic>
        <p:nvPicPr>
          <p:cNvPr id="20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174" y="4400345"/>
            <a:ext cx="2611172" cy="1742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dirty="0" smtClean="0">
                <a:ea typeface="Questrial"/>
                <a:sym typeface="Questrial"/>
              </a:rPr>
              <a:t>Do you need a GPU or a CPU?</a:t>
            </a:r>
            <a:endParaRPr lang="en-US" b="0" i="0" u="none" strike="noStrike" cap="none" dirty="0">
              <a:latin typeface="Arial" panose="020B0604020202020204" pitchFamily="34" charset="0"/>
              <a:ea typeface="Questrial"/>
              <a:cs typeface="Arial" panose="020B0604020202020204" pitchFamily="34" charset="0"/>
              <a:sym typeface="Questrial"/>
            </a:endParaRPr>
          </a:p>
        </p:txBody>
      </p:sp>
      <p:sp>
        <p:nvSpPr>
          <p:cNvPr id="214" name="Shape 214"/>
          <p:cNvSpPr txBox="1"/>
          <p:nvPr/>
        </p:nvSpPr>
        <p:spPr>
          <a:xfrm>
            <a:off x="1392931" y="5135600"/>
            <a:ext cx="47856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panose="020B0604020202020204" pitchFamily="34" charset="0"/>
                <a:ea typeface="Questrial"/>
                <a:cs typeface="Arial" panose="020B0604020202020204" pitchFamily="34" charset="0"/>
                <a:sym typeface="Questrial"/>
              </a:rPr>
              <a:t>Compute </a:t>
            </a:r>
            <a:r>
              <a:rPr lang="en-US" sz="1800" dirty="0" smtClean="0">
                <a:solidFill>
                  <a:schemeClr val="dk1"/>
                </a:solidFill>
                <a:latin typeface="Arial" panose="020B0604020202020204" pitchFamily="34" charset="0"/>
                <a:ea typeface="Questrial"/>
                <a:cs typeface="Arial" panose="020B0604020202020204" pitchFamily="34" charset="0"/>
                <a:sym typeface="Questrial"/>
              </a:rPr>
              <a:t>many </a:t>
            </a:r>
            <a:r>
              <a:rPr lang="en-US" sz="1800" i="1" dirty="0" smtClean="0">
                <a:solidFill>
                  <a:schemeClr val="dk1"/>
                </a:solidFill>
                <a:latin typeface="Arial" panose="020B0604020202020204" pitchFamily="34" charset="0"/>
                <a:ea typeface="Questrial"/>
                <a:cs typeface="Arial" panose="020B0604020202020204" pitchFamily="34" charset="0"/>
                <a:sym typeface="Questrial"/>
              </a:rPr>
              <a:t>simple</a:t>
            </a:r>
            <a:r>
              <a:rPr lang="en-US" sz="1800" dirty="0" smtClean="0">
                <a:solidFill>
                  <a:schemeClr val="dk1"/>
                </a:solidFill>
                <a:latin typeface="Arial" panose="020B0604020202020204" pitchFamily="34" charset="0"/>
                <a:ea typeface="Questrial"/>
                <a:cs typeface="Arial" panose="020B0604020202020204" pitchFamily="34" charset="0"/>
                <a:sym typeface="Questrial"/>
              </a:rPr>
              <a:t> </a:t>
            </a:r>
            <a:r>
              <a:rPr lang="en-US" sz="1800" dirty="0">
                <a:solidFill>
                  <a:schemeClr val="dk1"/>
                </a:solidFill>
                <a:latin typeface="Arial" panose="020B0604020202020204" pitchFamily="34" charset="0"/>
                <a:ea typeface="Questrial"/>
                <a:cs typeface="Arial" panose="020B0604020202020204" pitchFamily="34" charset="0"/>
                <a:sym typeface="Questrial"/>
              </a:rPr>
              <a:t>jobs within a reasonable timescale.</a:t>
            </a:r>
          </a:p>
        </p:txBody>
      </p:sp>
      <p:sp>
        <p:nvSpPr>
          <p:cNvPr id="215" name="Shape 215"/>
          <p:cNvSpPr txBox="1"/>
          <p:nvPr/>
        </p:nvSpPr>
        <p:spPr>
          <a:xfrm>
            <a:off x="7130591" y="5135600"/>
            <a:ext cx="36792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panose="020B0604020202020204" pitchFamily="34" charset="0"/>
                <a:ea typeface="Questrial"/>
                <a:cs typeface="Arial" panose="020B0604020202020204" pitchFamily="34" charset="0"/>
                <a:sym typeface="Questrial"/>
              </a:rPr>
              <a:t>Compute a </a:t>
            </a:r>
            <a:r>
              <a:rPr lang="en-US" sz="1800" dirty="0" smtClean="0">
                <a:solidFill>
                  <a:schemeClr val="dk1"/>
                </a:solidFill>
                <a:latin typeface="Arial" panose="020B0604020202020204" pitchFamily="34" charset="0"/>
                <a:ea typeface="Questrial"/>
                <a:cs typeface="Arial" panose="020B0604020202020204" pitchFamily="34" charset="0"/>
                <a:sym typeface="Questrial"/>
              </a:rPr>
              <a:t>single </a:t>
            </a:r>
            <a:r>
              <a:rPr lang="en-US" sz="1800" b="1" dirty="0" smtClean="0">
                <a:solidFill>
                  <a:schemeClr val="dk1"/>
                </a:solidFill>
                <a:latin typeface="Arial" panose="020B0604020202020204" pitchFamily="34" charset="0"/>
                <a:ea typeface="Questrial"/>
                <a:cs typeface="Arial" panose="020B0604020202020204" pitchFamily="34" charset="0"/>
                <a:sym typeface="Questrial"/>
              </a:rPr>
              <a:t>precise</a:t>
            </a:r>
            <a:r>
              <a:rPr lang="en-US" sz="1800" dirty="0" smtClean="0">
                <a:solidFill>
                  <a:schemeClr val="dk1"/>
                </a:solidFill>
                <a:latin typeface="Arial" panose="020B0604020202020204" pitchFamily="34" charset="0"/>
                <a:ea typeface="Questrial"/>
                <a:cs typeface="Arial" panose="020B0604020202020204" pitchFamily="34" charset="0"/>
                <a:sym typeface="Questrial"/>
              </a:rPr>
              <a:t> </a:t>
            </a:r>
            <a:r>
              <a:rPr lang="en-US" sz="1800" dirty="0">
                <a:solidFill>
                  <a:schemeClr val="dk1"/>
                </a:solidFill>
                <a:latin typeface="Arial" panose="020B0604020202020204" pitchFamily="34" charset="0"/>
                <a:ea typeface="Questrial"/>
                <a:cs typeface="Arial" panose="020B0604020202020204" pitchFamily="34" charset="0"/>
                <a:sym typeface="Questrial"/>
              </a:rPr>
              <a:t>job soon as possible</a:t>
            </a:r>
          </a:p>
        </p:txBody>
      </p:sp>
      <p:pic>
        <p:nvPicPr>
          <p:cNvPr id="216" name="Shape 216" descr="Related image"/>
          <p:cNvPicPr preferRelativeResize="0"/>
          <p:nvPr/>
        </p:nvPicPr>
        <p:blipFill rotWithShape="1">
          <a:blip r:embed="rId3">
            <a:alphaModFix/>
          </a:blip>
          <a:srcRect/>
          <a:stretch/>
        </p:blipFill>
        <p:spPr>
          <a:xfrm>
            <a:off x="1333043" y="887988"/>
            <a:ext cx="2899500" cy="2493600"/>
          </a:xfrm>
          <a:prstGeom prst="rect">
            <a:avLst/>
          </a:prstGeom>
          <a:noFill/>
          <a:ln>
            <a:noFill/>
          </a:ln>
        </p:spPr>
      </p:pic>
      <p:pic>
        <p:nvPicPr>
          <p:cNvPr id="217" name="Shape 217" descr="Image result for intel X"/>
          <p:cNvPicPr preferRelativeResize="0"/>
          <p:nvPr/>
        </p:nvPicPr>
        <p:blipFill rotWithShape="1">
          <a:blip r:embed="rId4">
            <a:alphaModFix/>
          </a:blip>
          <a:srcRect/>
          <a:stretch/>
        </p:blipFill>
        <p:spPr>
          <a:xfrm>
            <a:off x="8215166" y="1677437"/>
            <a:ext cx="1511764" cy="1368658"/>
          </a:xfrm>
          <a:prstGeom prst="rect">
            <a:avLst/>
          </a:prstGeom>
          <a:noFill/>
          <a:ln>
            <a:noFill/>
          </a:ln>
        </p:spPr>
      </p:pic>
      <p:sp>
        <p:nvSpPr>
          <p:cNvPr id="218" name="Shape 218"/>
          <p:cNvSpPr txBox="1"/>
          <p:nvPr/>
        </p:nvSpPr>
        <p:spPr>
          <a:xfrm>
            <a:off x="7792469" y="3381588"/>
            <a:ext cx="3620400" cy="954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dirty="0">
                <a:solidFill>
                  <a:srgbClr val="0070C0"/>
                </a:solidFill>
                <a:latin typeface="Arial" panose="020B0604020202020204" pitchFamily="34" charset="0"/>
                <a:ea typeface="Questrial"/>
                <a:cs typeface="Arial" panose="020B0604020202020204" pitchFamily="34" charset="0"/>
                <a:sym typeface="Questrial"/>
              </a:rPr>
              <a:t>Low latency,</a:t>
            </a:r>
          </a:p>
          <a:p>
            <a:pPr marL="0" marR="0" lvl="0" indent="0" algn="l" rtl="0">
              <a:spcBef>
                <a:spcPts val="0"/>
              </a:spcBef>
              <a:buSzPct val="25000"/>
              <a:buNone/>
            </a:pPr>
            <a:r>
              <a:rPr lang="en-US" sz="2800" dirty="0">
                <a:solidFill>
                  <a:srgbClr val="0070C0"/>
                </a:solidFill>
                <a:latin typeface="Arial" panose="020B0604020202020204" pitchFamily="34" charset="0"/>
                <a:ea typeface="Questrial"/>
                <a:cs typeface="Arial" panose="020B0604020202020204" pitchFamily="34" charset="0"/>
                <a:sym typeface="Questrial"/>
              </a:rPr>
              <a:t>Reasonable throughput</a:t>
            </a:r>
          </a:p>
        </p:txBody>
      </p:sp>
      <p:sp>
        <p:nvSpPr>
          <p:cNvPr id="219" name="Shape 219"/>
          <p:cNvSpPr txBox="1"/>
          <p:nvPr/>
        </p:nvSpPr>
        <p:spPr>
          <a:xfrm>
            <a:off x="1433491" y="3604757"/>
            <a:ext cx="3264300" cy="954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dirty="0">
                <a:solidFill>
                  <a:schemeClr val="accent2"/>
                </a:solidFill>
                <a:latin typeface="Arial" panose="020B0604020202020204" pitchFamily="34" charset="0"/>
                <a:ea typeface="Questrial"/>
                <a:cs typeface="Arial" panose="020B0604020202020204" pitchFamily="34" charset="0"/>
                <a:sym typeface="Questrial"/>
              </a:rPr>
              <a:t>High Throughput,</a:t>
            </a:r>
          </a:p>
          <a:p>
            <a:pPr marL="0" marR="0" lvl="0" indent="0" algn="l" rtl="0">
              <a:spcBef>
                <a:spcPts val="0"/>
              </a:spcBef>
              <a:buSzPct val="25000"/>
              <a:buNone/>
            </a:pPr>
            <a:r>
              <a:rPr lang="en-US" sz="2800" dirty="0">
                <a:solidFill>
                  <a:schemeClr val="accent2"/>
                </a:solidFill>
                <a:latin typeface="Arial" panose="020B0604020202020204" pitchFamily="34" charset="0"/>
                <a:ea typeface="Questrial"/>
                <a:cs typeface="Arial" panose="020B0604020202020204" pitchFamily="34" charset="0"/>
                <a:sym typeface="Questrial"/>
              </a:rPr>
              <a:t>Reasonable latency</a:t>
            </a:r>
          </a:p>
        </p:txBody>
      </p:sp>
      <p:sp>
        <p:nvSpPr>
          <p:cNvPr id="2" name="TextBox 1"/>
          <p:cNvSpPr txBox="1"/>
          <p:nvPr/>
        </p:nvSpPr>
        <p:spPr>
          <a:xfrm>
            <a:off x="1333043" y="6155055"/>
            <a:ext cx="5110694" cy="307777"/>
          </a:xfrm>
          <a:prstGeom prst="rect">
            <a:avLst/>
          </a:prstGeom>
          <a:noFill/>
        </p:spPr>
        <p:txBody>
          <a:bodyPr wrap="none" rtlCol="0">
            <a:spAutoFit/>
          </a:bodyPr>
          <a:lstStyle/>
          <a:p>
            <a:r>
              <a:rPr lang="en-US" dirty="0" smtClean="0"/>
              <a:t>Examples: graphics and multimedia, signal processing, bitcoin</a:t>
            </a:r>
            <a:endParaRPr lang="en-US" dirty="0"/>
          </a:p>
        </p:txBody>
      </p:sp>
      <p:sp>
        <p:nvSpPr>
          <p:cNvPr id="3" name="Rectangle 2"/>
          <p:cNvSpPr/>
          <p:nvPr/>
        </p:nvSpPr>
        <p:spPr>
          <a:xfrm>
            <a:off x="7228005" y="6155055"/>
            <a:ext cx="4394152" cy="307777"/>
          </a:xfrm>
          <a:prstGeom prst="rect">
            <a:avLst/>
          </a:prstGeom>
        </p:spPr>
        <p:txBody>
          <a:bodyPr wrap="none">
            <a:spAutoFit/>
          </a:bodyPr>
          <a:lstStyle/>
          <a:p>
            <a:r>
              <a:rPr lang="en-US" dirty="0" smtClean="0"/>
              <a:t>Examples: virtualization and emulation, running OS,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latin typeface="Arial" panose="020B0604020202020204" pitchFamily="34" charset="0"/>
                <a:ea typeface="Questrial"/>
                <a:cs typeface="Arial" panose="020B0604020202020204" pitchFamily="34" charset="0"/>
                <a:sym typeface="Questrial"/>
              </a:rPr>
              <a:t>Can you really get 100x speedup?</a:t>
            </a:r>
            <a:endParaRPr lang="en-US" b="0" i="0" u="none" strike="noStrike" cap="none" dirty="0">
              <a:latin typeface="Arial" panose="020B0604020202020204" pitchFamily="34" charset="0"/>
              <a:ea typeface="Questrial"/>
              <a:cs typeface="Arial" panose="020B0604020202020204" pitchFamily="34" charset="0"/>
              <a:sym typeface="Questrial"/>
            </a:endParaRPr>
          </a:p>
        </p:txBody>
      </p:sp>
      <p:sp>
        <p:nvSpPr>
          <p:cNvPr id="246" name="Shape 246"/>
          <p:cNvSpPr txBox="1">
            <a:spLocks noGrp="1"/>
          </p:cNvSpPr>
          <p:nvPr>
            <p:ph sz="quarter" idx="1"/>
          </p:nvPr>
        </p:nvSpPr>
        <p:spPr>
          <a:xfrm>
            <a:off x="865378" y="1236738"/>
            <a:ext cx="4928437" cy="4023360"/>
          </a:xfrm>
          <a:prstGeom prst="rect">
            <a:avLst/>
          </a:prstGeom>
          <a:noFill/>
          <a:ln>
            <a:noFill/>
          </a:ln>
        </p:spPr>
        <p:txBody>
          <a:bodyPr wrap="square" lIns="45700" tIns="45700" rIns="45700" bIns="45700" anchor="t" anchorCtr="0">
            <a:noAutofit/>
          </a:bodyPr>
          <a:lstStyle/>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It </a:t>
            </a: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depends on the non-parallel part: Amdahl’s law</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a:t>
            </a:r>
          </a:p>
          <a:p>
            <a:pPr>
              <a:lnSpc>
                <a:spcPct val="90000"/>
              </a:lnSpc>
              <a:spcBef>
                <a:spcPts val="1400"/>
              </a:spcBef>
              <a:spcAft>
                <a:spcPts val="0"/>
              </a:spcAft>
              <a:buClrTx/>
              <a:buSzPct val="100000"/>
              <a:buFont typeface="Wingdings" panose="05000000000000000000" pitchFamily="2" charset="2"/>
              <a:buChar char="Ø"/>
            </a:pPr>
            <a:r>
              <a:rPr lang="en-US" sz="2200" dirty="0">
                <a:solidFill>
                  <a:schemeClr val="dk1"/>
                </a:solidFill>
                <a:latin typeface="Arial" panose="020B0604020202020204" pitchFamily="34" charset="0"/>
                <a:ea typeface="Questrial"/>
                <a:cs typeface="Arial" panose="020B0604020202020204" pitchFamily="34" charset="0"/>
                <a:sym typeface="Questrial"/>
              </a:rPr>
              <a:t>Signiﬁcance: An accelerated program is going to be as fast as its serial part</a:t>
            </a:r>
            <a:r>
              <a:rPr lang="en-US" sz="2200" dirty="0" smtClean="0">
                <a:solidFill>
                  <a:schemeClr val="dk1"/>
                </a:solidFill>
                <a:latin typeface="Arial" panose="020B0604020202020204" pitchFamily="34" charset="0"/>
                <a:ea typeface="Questrial"/>
                <a:cs typeface="Arial" panose="020B0604020202020204" pitchFamily="34" charset="0"/>
                <a:sym typeface="Questrial"/>
              </a:rPr>
              <a:t>!</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Complex application normally make use of many </a:t>
            </a: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algorithms.</a:t>
            </a:r>
          </a:p>
          <a:p>
            <a:pPr marR="0" lvl="0" algn="l" rtl="0">
              <a:lnSpc>
                <a:spcPct val="90000"/>
              </a:lnSpc>
              <a:spcBef>
                <a:spcPts val="140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Parallel </a:t>
            </a:r>
            <a:r>
              <a:rPr lang="en-US" sz="2200" dirty="0">
                <a:solidFill>
                  <a:schemeClr val="dk1"/>
                </a:solidFill>
                <a:latin typeface="Arial" panose="020B0604020202020204" pitchFamily="34" charset="0"/>
                <a:ea typeface="Questrial"/>
                <a:cs typeface="Arial" panose="020B0604020202020204" pitchFamily="34" charset="0"/>
                <a:sym typeface="Questrial"/>
              </a:rPr>
              <a:t>programming breaks the problem into discrete parts that are run </a:t>
            </a:r>
            <a:r>
              <a:rPr lang="en-US" sz="2200" dirty="0" smtClean="0">
                <a:solidFill>
                  <a:schemeClr val="dk1"/>
                </a:solidFill>
                <a:latin typeface="Arial" panose="020B0604020202020204" pitchFamily="34" charset="0"/>
                <a:ea typeface="Questrial"/>
                <a:cs typeface="Arial" panose="020B0604020202020204" pitchFamily="34" charset="0"/>
                <a:sym typeface="Questrial"/>
              </a:rPr>
              <a:t>concurrently </a:t>
            </a:r>
          </a:p>
          <a:p>
            <a:pPr marR="0" lvl="0" algn="l" rtl="0">
              <a:lnSpc>
                <a:spcPct val="90000"/>
              </a:lnSpc>
              <a:spcBef>
                <a:spcPts val="140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Problem </a:t>
            </a:r>
            <a:r>
              <a:rPr lang="en-US" sz="2200" dirty="0">
                <a:solidFill>
                  <a:schemeClr val="dk1"/>
                </a:solidFill>
                <a:latin typeface="Arial" panose="020B0604020202020204" pitchFamily="34" charset="0"/>
                <a:ea typeface="Questrial"/>
                <a:cs typeface="Arial" panose="020B0604020202020204" pitchFamily="34" charset="0"/>
                <a:sym typeface="Questrial"/>
              </a:rPr>
              <a:t>can be solved in less time with multiple compute resources instead of </a:t>
            </a:r>
            <a:r>
              <a:rPr lang="en-US" sz="2200" dirty="0" smtClean="0">
                <a:solidFill>
                  <a:schemeClr val="dk1"/>
                </a:solidFill>
                <a:latin typeface="Arial" panose="020B0604020202020204" pitchFamily="34" charset="0"/>
                <a:ea typeface="Questrial"/>
                <a:cs typeface="Arial" panose="020B0604020202020204" pitchFamily="34" charset="0"/>
                <a:sym typeface="Questrial"/>
              </a:rPr>
              <a:t>just one</a:t>
            </a:r>
          </a:p>
          <a:p>
            <a:pPr marR="0" lvl="0" algn="l" rtl="0">
              <a:lnSpc>
                <a:spcPct val="90000"/>
              </a:lnSpc>
              <a:spcBef>
                <a:spcPts val="1400"/>
              </a:spcBef>
              <a:spcAft>
                <a:spcPts val="0"/>
              </a:spcAft>
              <a:buClrTx/>
              <a:buSzPct val="100000"/>
              <a:buFont typeface="Wingdings" panose="05000000000000000000" pitchFamily="2" charset="2"/>
              <a:buChar char="Ø"/>
            </a:pPr>
            <a:r>
              <a:rPr lang="en-US" sz="2200" dirty="0" smtClean="0">
                <a:solidFill>
                  <a:schemeClr val="dk1"/>
                </a:solidFill>
                <a:latin typeface="Arial" panose="020B0604020202020204" pitchFamily="34" charset="0"/>
                <a:ea typeface="Questrial"/>
                <a:cs typeface="Arial" panose="020B0604020202020204" pitchFamily="34" charset="0"/>
                <a:sym typeface="Questrial"/>
              </a:rPr>
              <a:t>Huge </a:t>
            </a:r>
            <a:r>
              <a:rPr lang="en-US" sz="2200" dirty="0">
                <a:solidFill>
                  <a:schemeClr val="dk1"/>
                </a:solidFill>
                <a:latin typeface="Arial" panose="020B0604020202020204" pitchFamily="34" charset="0"/>
                <a:ea typeface="Questrial"/>
                <a:cs typeface="Arial" panose="020B0604020202020204" pitchFamily="34" charset="0"/>
                <a:sym typeface="Questrial"/>
              </a:rPr>
              <a:t>speedup </a:t>
            </a:r>
            <a:endPar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a:p>
            <a:pPr marL="91440" marR="0" lvl="0" indent="-91440" algn="l" rtl="0">
              <a:lnSpc>
                <a:spcPct val="90000"/>
              </a:lnSpc>
              <a:spcBef>
                <a:spcPts val="1400"/>
              </a:spcBef>
              <a:spcAft>
                <a:spcPts val="0"/>
              </a:spcAft>
              <a:buClr>
                <a:schemeClr val="accent2"/>
              </a:buClr>
              <a:buSzPct val="100000"/>
              <a:buFont typeface="Questrial"/>
              <a:buNone/>
            </a:pPr>
            <a:endParaRPr sz="2200" b="0" i="0" u="none" strike="noStrike" cap="none" dirty="0">
              <a:solidFill>
                <a:schemeClr val="dk1"/>
              </a:solidFill>
              <a:latin typeface="Arial" panose="020B0604020202020204" pitchFamily="34" charset="0"/>
              <a:ea typeface="Questrial"/>
              <a:cs typeface="Arial" panose="020B0604020202020204" pitchFamily="34" charset="0"/>
              <a:sym typeface="Questrial"/>
            </a:endParaRPr>
          </a:p>
        </p:txBody>
      </p:sp>
      <p:pic>
        <p:nvPicPr>
          <p:cNvPr id="247" name="Shape 247" descr="Image result for amdahl's law"/>
          <p:cNvPicPr preferRelativeResize="0"/>
          <p:nvPr/>
        </p:nvPicPr>
        <p:blipFill rotWithShape="1">
          <a:blip r:embed="rId3">
            <a:alphaModFix/>
          </a:blip>
          <a:srcRect/>
          <a:stretch/>
        </p:blipFill>
        <p:spPr>
          <a:xfrm>
            <a:off x="7023100" y="4406900"/>
            <a:ext cx="3922014" cy="2451100"/>
          </a:xfrm>
          <a:prstGeom prst="rect">
            <a:avLst/>
          </a:prstGeom>
          <a:noFill/>
          <a:ln>
            <a:noFill/>
          </a:ln>
        </p:spPr>
      </p:pic>
      <p:pic>
        <p:nvPicPr>
          <p:cNvPr id="5" name="Shape 280" descr="http://1.bp.blogspot.com/-_oprXtPNAzc/UepAJ31SCtI/AAAAAAAAAII/728alQC2UU0/s1600/parallel_computing.png"/>
          <p:cNvPicPr preferRelativeResize="0"/>
          <p:nvPr/>
        </p:nvPicPr>
        <p:blipFill rotWithShape="1">
          <a:blip r:embed="rId4">
            <a:alphaModFix/>
          </a:blip>
          <a:srcRect/>
          <a:stretch/>
        </p:blipFill>
        <p:spPr>
          <a:xfrm>
            <a:off x="6858000" y="1236738"/>
            <a:ext cx="4438650" cy="3119362"/>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smtClean="0">
                <a:latin typeface="Arial" panose="020B0604020202020204" pitchFamily="34" charset="0"/>
                <a:ea typeface="Questrial"/>
                <a:cs typeface="Arial" panose="020B0604020202020204" pitchFamily="34" charset="0"/>
                <a:sym typeface="Questrial"/>
              </a:rPr>
              <a:t>How can I make my code faster?</a:t>
            </a:r>
            <a:endParaRPr lang="en-US" b="0" i="0" u="none" strike="noStrike" cap="none" dirty="0">
              <a:latin typeface="Arial" panose="020B0604020202020204" pitchFamily="34" charset="0"/>
              <a:ea typeface="Questrial"/>
              <a:cs typeface="Arial" panose="020B0604020202020204" pitchFamily="34" charset="0"/>
              <a:sym typeface="Questrial"/>
            </a:endParaRPr>
          </a:p>
        </p:txBody>
      </p:sp>
      <p:sp>
        <p:nvSpPr>
          <p:cNvPr id="309" name="Shape 309"/>
          <p:cNvSpPr txBox="1">
            <a:spLocks noGrp="1"/>
          </p:cNvSpPr>
          <p:nvPr>
            <p:ph sz="quarter" idx="1"/>
          </p:nvPr>
        </p:nvSpPr>
        <p:spPr>
          <a:xfrm>
            <a:off x="992866" y="978991"/>
            <a:ext cx="9720070" cy="4940382"/>
          </a:xfrm>
          <a:prstGeom prst="rect">
            <a:avLst/>
          </a:prstGeom>
          <a:noFill/>
          <a:ln>
            <a:noFill/>
          </a:ln>
        </p:spPr>
        <p:txBody>
          <a:bodyPr wrap="square" lIns="45700" tIns="45700" rIns="45700" bIns="45700" anchor="t" anchorCtr="0">
            <a:noAutofit/>
          </a:bodyPr>
          <a:lstStyle/>
          <a:p>
            <a:pPr marR="0" lvl="0" algn="l" rtl="0">
              <a:lnSpc>
                <a:spcPct val="90000"/>
              </a:lnSpc>
              <a:spcBef>
                <a:spcPts val="0"/>
              </a:spcBef>
              <a:spcAft>
                <a:spcPts val="0"/>
              </a:spcAft>
              <a:buClrTx/>
              <a:buSzPct val="100000"/>
              <a:buFont typeface="Wingdings" panose="05000000000000000000" pitchFamily="2" charset="2"/>
              <a:buChar char="Ø"/>
            </a:pPr>
            <a:r>
              <a:rPr lang="en-US" sz="2400" b="0" i="0" u="none" strike="noStrike" cap="none" dirty="0" smtClean="0">
                <a:solidFill>
                  <a:schemeClr val="dk1"/>
                </a:solidFill>
                <a:ea typeface="Questrial"/>
                <a:sym typeface="Questrial"/>
              </a:rPr>
              <a:t>Analyze </a:t>
            </a:r>
            <a:r>
              <a:rPr lang="en-US" sz="2400" b="0" i="0" u="none" strike="noStrike" cap="none" dirty="0">
                <a:solidFill>
                  <a:schemeClr val="dk1"/>
                </a:solidFill>
                <a:ea typeface="Questrial"/>
                <a:sym typeface="Questrial"/>
              </a:rPr>
              <a:t>algorithm for exposing </a:t>
            </a:r>
            <a:r>
              <a:rPr lang="en-US" sz="2400" b="0" i="0" u="none" strike="noStrike" cap="none" dirty="0" smtClean="0">
                <a:solidFill>
                  <a:schemeClr val="dk1"/>
                </a:solidFill>
                <a:ea typeface="Questrial"/>
                <a:sym typeface="Questrial"/>
              </a:rPr>
              <a:t>parallelism </a:t>
            </a:r>
            <a:endParaRPr lang="en-US" sz="2400" b="0" i="0" u="none" strike="noStrike" cap="none" dirty="0">
              <a:solidFill>
                <a:schemeClr val="dk1"/>
              </a:solidFill>
              <a:ea typeface="Questrial"/>
              <a:sym typeface="Questrial"/>
            </a:endParaRPr>
          </a:p>
          <a:p>
            <a:pPr marL="744531" lvl="2" indent="-342900">
              <a:lnSpc>
                <a:spcPct val="90000"/>
              </a:lnSpc>
              <a:spcBef>
                <a:spcPts val="400"/>
              </a:spcBef>
              <a:spcAft>
                <a:spcPts val="0"/>
              </a:spcAft>
              <a:buClrTx/>
              <a:buSzPct val="100000"/>
              <a:buFont typeface="Wingdings" panose="05000000000000000000" pitchFamily="2" charset="2"/>
              <a:buChar char="Ø"/>
            </a:pPr>
            <a:r>
              <a:rPr lang="en-US" sz="2100" b="0" i="0" u="none" strike="noStrike" cap="none" dirty="0">
                <a:solidFill>
                  <a:schemeClr val="dk1"/>
                </a:solidFill>
                <a:ea typeface="Questrial"/>
                <a:sym typeface="Questrial"/>
              </a:rPr>
              <a:t>Block size </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a:solidFill>
                  <a:schemeClr val="dk1"/>
                </a:solidFill>
                <a:ea typeface="Questrial"/>
                <a:sym typeface="Questrial"/>
              </a:rPr>
              <a:t>Number of threads </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a:solidFill>
                  <a:schemeClr val="dk1"/>
                </a:solidFill>
                <a:ea typeface="Questrial"/>
                <a:sym typeface="Questrial"/>
              </a:rPr>
              <a:t>Tool: pen, paper, chalk/whiteboard, vim/</a:t>
            </a:r>
            <a:r>
              <a:rPr lang="en-US" sz="2100" b="0" i="0" u="none" strike="noStrike" cap="none" dirty="0" err="1">
                <a:solidFill>
                  <a:schemeClr val="dk1"/>
                </a:solidFill>
                <a:ea typeface="Questrial"/>
                <a:sym typeface="Questrial"/>
              </a:rPr>
              <a:t>nano</a:t>
            </a:r>
            <a:r>
              <a:rPr lang="en-US" sz="2100" b="0" i="0" u="none" strike="noStrike" cap="none" dirty="0">
                <a:solidFill>
                  <a:schemeClr val="dk1"/>
                </a:solidFill>
                <a:ea typeface="Questrial"/>
                <a:sym typeface="Questrial"/>
              </a:rPr>
              <a:t> </a:t>
            </a:r>
            <a:endParaRPr lang="en-US" sz="2100" b="0" i="0" u="none" strike="noStrike" cap="none" dirty="0" smtClean="0">
              <a:solidFill>
                <a:schemeClr val="dk1"/>
              </a:solidFill>
              <a:ea typeface="Questrial"/>
              <a:sym typeface="Questrial"/>
            </a:endParaRPr>
          </a:p>
          <a:p>
            <a:pPr marL="263534" indent="-457200">
              <a:lnSpc>
                <a:spcPct val="90000"/>
              </a:lnSpc>
              <a:spcBef>
                <a:spcPts val="600"/>
              </a:spcBef>
              <a:spcAft>
                <a:spcPts val="0"/>
              </a:spcAft>
              <a:buClrTx/>
              <a:buSzPct val="100000"/>
              <a:buFont typeface="Wingdings" panose="05000000000000000000" pitchFamily="2" charset="2"/>
              <a:buChar char="Ø"/>
            </a:pPr>
            <a:r>
              <a:rPr lang="en-US" sz="2600" dirty="0" smtClean="0">
                <a:solidFill>
                  <a:schemeClr val="dk1"/>
                </a:solidFill>
                <a:ea typeface="Questrial"/>
                <a:sym typeface="Questrial"/>
              </a:rPr>
              <a:t>Machine </a:t>
            </a:r>
            <a:r>
              <a:rPr lang="en-US" sz="2400" dirty="0" smtClean="0">
                <a:solidFill>
                  <a:schemeClr val="dk1"/>
                </a:solidFill>
                <a:ea typeface="Questrial"/>
                <a:sym typeface="Questrial"/>
              </a:rPr>
              <a:t>and</a:t>
            </a:r>
            <a:r>
              <a:rPr lang="en-US" sz="2600" dirty="0" smtClean="0">
                <a:solidFill>
                  <a:schemeClr val="dk1"/>
                </a:solidFill>
                <a:ea typeface="Questrial"/>
                <a:sym typeface="Questrial"/>
              </a:rPr>
              <a:t> library dependency</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smtClean="0">
                <a:solidFill>
                  <a:schemeClr val="dk1"/>
                </a:solidFill>
                <a:ea typeface="Questrial"/>
                <a:sym typeface="Questrial"/>
              </a:rPr>
              <a:t>Libraries change frequently and only work on certain OSs and GPUs</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dirty="0" smtClean="0">
                <a:solidFill>
                  <a:schemeClr val="dk1"/>
                </a:solidFill>
                <a:ea typeface="Questrial"/>
                <a:sym typeface="Questrial"/>
              </a:rPr>
              <a:t>Compilers need to be regenerated to take advantage of the hardware</a:t>
            </a:r>
            <a:endParaRPr lang="en-US" sz="2100" b="0" i="0" u="none" strike="noStrike" cap="none" dirty="0" smtClean="0">
              <a:solidFill>
                <a:schemeClr val="dk1"/>
              </a:solidFill>
              <a:ea typeface="Questrial"/>
              <a:sym typeface="Questrial"/>
            </a:endParaRPr>
          </a:p>
          <a:p>
            <a:pPr marR="0" lvl="0" algn="l" rtl="0">
              <a:lnSpc>
                <a:spcPct val="90000"/>
              </a:lnSpc>
              <a:spcBef>
                <a:spcPts val="1600"/>
              </a:spcBef>
              <a:spcAft>
                <a:spcPts val="0"/>
              </a:spcAft>
              <a:buClrTx/>
              <a:buSzPct val="100000"/>
              <a:buFont typeface="Wingdings" panose="05000000000000000000" pitchFamily="2" charset="2"/>
              <a:buChar char="Ø"/>
            </a:pPr>
            <a:r>
              <a:rPr lang="en-US" sz="2400" b="0" i="0" u="none" strike="noStrike" cap="none" dirty="0" smtClean="0">
                <a:solidFill>
                  <a:schemeClr val="dk1"/>
                </a:solidFill>
                <a:ea typeface="Questrial"/>
                <a:sym typeface="Questrial"/>
              </a:rPr>
              <a:t>Optimize application for maximum throughput</a:t>
            </a:r>
          </a:p>
          <a:p>
            <a:pPr marL="744531" lvl="2" indent="-342900">
              <a:lnSpc>
                <a:spcPct val="90000"/>
              </a:lnSpc>
              <a:spcBef>
                <a:spcPts val="400"/>
              </a:spcBef>
              <a:spcAft>
                <a:spcPts val="0"/>
              </a:spcAft>
              <a:buClrTx/>
              <a:buSzPct val="100000"/>
              <a:buFont typeface="Wingdings" panose="05000000000000000000" pitchFamily="2" charset="2"/>
              <a:buChar char="Ø"/>
            </a:pPr>
            <a:r>
              <a:rPr lang="en-US" sz="2100" b="0" i="0" u="none" strike="noStrike" cap="none" dirty="0" smtClean="0">
                <a:solidFill>
                  <a:schemeClr val="dk1"/>
                </a:solidFill>
                <a:ea typeface="Questrial"/>
                <a:sym typeface="Questrial"/>
              </a:rPr>
              <a:t>Global data set (Have efficient data transfers) </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smtClean="0">
                <a:solidFill>
                  <a:schemeClr val="dk1"/>
                </a:solidFill>
                <a:ea typeface="Questrial"/>
                <a:sym typeface="Questrial"/>
              </a:rPr>
              <a:t>Local data set (Limited on-chip memory) </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smtClean="0">
                <a:solidFill>
                  <a:schemeClr val="dk1"/>
                </a:solidFill>
                <a:ea typeface="Questrial"/>
                <a:sym typeface="Questrial"/>
              </a:rPr>
              <a:t>Register space (Limited on-chip memory) </a:t>
            </a:r>
          </a:p>
          <a:p>
            <a:pPr marL="744531" lvl="2" indent="-342900">
              <a:lnSpc>
                <a:spcPct val="90000"/>
              </a:lnSpc>
              <a:spcBef>
                <a:spcPts val="600"/>
              </a:spcBef>
              <a:spcAft>
                <a:spcPts val="0"/>
              </a:spcAft>
              <a:buClrTx/>
              <a:buSzPct val="100000"/>
              <a:buFont typeface="Wingdings" panose="05000000000000000000" pitchFamily="2" charset="2"/>
              <a:buChar char="Ø"/>
            </a:pPr>
            <a:r>
              <a:rPr lang="en-US" sz="2100" b="0" i="0" u="none" strike="noStrike" cap="none" dirty="0" smtClean="0">
                <a:solidFill>
                  <a:schemeClr val="dk1"/>
                </a:solidFill>
                <a:ea typeface="Questrial"/>
                <a:sym typeface="Questrial"/>
              </a:rPr>
              <a:t>Tool: Occupancy calculator, coffee</a:t>
            </a:r>
          </a:p>
          <a:p>
            <a:pPr marL="127001" marR="0" lvl="1" indent="0" algn="l" rtl="0">
              <a:lnSpc>
                <a:spcPct val="90000"/>
              </a:lnSpc>
              <a:spcBef>
                <a:spcPts val="600"/>
              </a:spcBef>
              <a:spcAft>
                <a:spcPts val="0"/>
              </a:spcAft>
              <a:buClr>
                <a:schemeClr val="accent2"/>
              </a:buClr>
              <a:buSzPct val="100000"/>
              <a:buNone/>
            </a:pPr>
            <a:r>
              <a:rPr lang="en-US" dirty="0">
                <a:sym typeface="Questrial"/>
              </a:rPr>
              <a:t/>
            </a:r>
            <a:br>
              <a:rPr lang="en-US" dirty="0">
                <a:sym typeface="Questrial"/>
              </a:rPr>
            </a:br>
            <a:r>
              <a:rPr lang="en-US" sz="1800" b="1"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IS has the resources to develop and enhance applications to use GPU and CUDA</a:t>
            </a:r>
            <a:endParaRPr lang="en-US" sz="1800" b="1" i="0" u="none" strike="noStrike" cap="none" dirty="0">
              <a:solidFill>
                <a:schemeClr val="dk1"/>
              </a:solidFill>
              <a:latin typeface="Arial" panose="020B0604020202020204" pitchFamily="34" charset="0"/>
              <a:ea typeface="Questrial"/>
              <a:cs typeface="Arial" panose="020B0604020202020204" pitchFamily="34" charset="0"/>
              <a:sym typeface="Quest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lnSpc>
                <a:spcPct val="80000"/>
              </a:lnSpc>
              <a:spcBef>
                <a:spcPts val="0"/>
              </a:spcBef>
              <a:buClr>
                <a:srgbClr val="191919"/>
              </a:buClr>
              <a:buSzPct val="25000"/>
              <a:buFont typeface="Questrial"/>
              <a:buNone/>
            </a:pPr>
            <a:r>
              <a:rPr lang="en-US" b="0" i="0" u="none" strike="noStrike" cap="none" dirty="0">
                <a:ea typeface="Questrial"/>
                <a:cs typeface="Arial" panose="020B0604020202020204" pitchFamily="34" charset="0"/>
                <a:sym typeface="Questrial"/>
              </a:rPr>
              <a:t>CUDA: COMPUTE UNIFIED DEVICE ARCHITECTURE </a:t>
            </a:r>
          </a:p>
        </p:txBody>
      </p:sp>
      <p:sp>
        <p:nvSpPr>
          <p:cNvPr id="274" name="Shape 274"/>
          <p:cNvSpPr txBox="1">
            <a:spLocks noGrp="1"/>
          </p:cNvSpPr>
          <p:nvPr>
            <p:ph sz="quarter" idx="1"/>
          </p:nvPr>
        </p:nvSpPr>
        <p:spPr>
          <a:xfrm>
            <a:off x="816864" y="1023090"/>
            <a:ext cx="6314186" cy="4938889"/>
          </a:xfrm>
          <a:prstGeom prst="rect">
            <a:avLst/>
          </a:prstGeom>
          <a:noFill/>
          <a:ln>
            <a:noFill/>
          </a:ln>
        </p:spPr>
        <p:txBody>
          <a:bodyPr wrap="square" lIns="45700" tIns="45700" rIns="45700" bIns="45700" anchor="t" anchorCtr="0">
            <a:noAutofit/>
          </a:bodyPr>
          <a:lstStyle/>
          <a:p>
            <a:pPr marR="0" lvl="0" algn="l" rtl="0">
              <a:lnSpc>
                <a:spcPct val="90000"/>
              </a:lnSpc>
              <a:spcBef>
                <a:spcPts val="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Introduced by Nvidia in late 2006. </a:t>
            </a: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CUDA is a compiler and toolkit for programming NVIDIA GPUs. </a:t>
            </a: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CUDA API extends the C programming language. </a:t>
            </a: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It is a scalable model.</a:t>
            </a: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Abstraction from hardware: you don’t see every little aspect of the machine</a:t>
            </a:r>
          </a:p>
          <a:p>
            <a:pPr marR="0" lvl="0" algn="l" rtl="0">
              <a:lnSpc>
                <a:spcPct val="90000"/>
              </a:lnSpc>
              <a:spcBef>
                <a:spcPts val="1400"/>
              </a:spcBef>
              <a:spcAft>
                <a:spcPts val="0"/>
              </a:spcAft>
              <a:buClrTx/>
              <a:buSzPct val="100000"/>
              <a:buFont typeface="Wingdings" panose="05000000000000000000" pitchFamily="2" charset="2"/>
              <a:buChar char="Ø"/>
            </a:pPr>
            <a:r>
              <a:rPr lang="en-US" sz="2200" b="0" i="0" u="none" strike="noStrike" cap="none" dirty="0" smtClean="0">
                <a:solidFill>
                  <a:schemeClr val="dk1"/>
                </a:solidFill>
                <a:latin typeface="Arial" panose="020B0604020202020204" pitchFamily="34" charset="0"/>
                <a:ea typeface="Questrial"/>
                <a:cs typeface="Arial" panose="020B0604020202020204" pitchFamily="34" charset="0"/>
                <a:sym typeface="Questrial"/>
              </a:rPr>
              <a:t> </a:t>
            </a: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Objectives: </a:t>
            </a:r>
          </a:p>
          <a:p>
            <a:pPr marL="1101733" indent="-342900">
              <a:lnSpc>
                <a:spcPct val="90000"/>
              </a:lnSpc>
              <a:spcBef>
                <a:spcPts val="4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Express parallelism. </a:t>
            </a:r>
          </a:p>
          <a:p>
            <a:pPr marL="1101733" indent="-342900">
              <a:lnSpc>
                <a:spcPct val="90000"/>
              </a:lnSpc>
              <a:spcBef>
                <a:spcPts val="600"/>
              </a:spcBef>
              <a:spcAft>
                <a:spcPts val="0"/>
              </a:spcAft>
              <a:buClrTx/>
              <a:buSzPct val="100000"/>
              <a:buFont typeface="Wingdings" panose="05000000000000000000" pitchFamily="2" charset="2"/>
              <a:buChar char="Ø"/>
            </a:pPr>
            <a:r>
              <a:rPr lang="en-US" sz="2200" b="0" i="0" u="none" strike="noStrike" cap="none" dirty="0">
                <a:solidFill>
                  <a:schemeClr val="dk1"/>
                </a:solidFill>
                <a:latin typeface="Arial" panose="020B0604020202020204" pitchFamily="34" charset="0"/>
                <a:ea typeface="Questrial"/>
                <a:cs typeface="Arial" panose="020B0604020202020204" pitchFamily="34" charset="0"/>
                <a:sym typeface="Questrial"/>
              </a:rPr>
              <a:t>Give a high level abstraction from hardware.</a:t>
            </a:r>
          </a:p>
        </p:txBody>
      </p:sp>
      <p:pic>
        <p:nvPicPr>
          <p:cNvPr id="4" name="Shape 302" descr="https://kheresy.files.wordpress.com/2011/11/image22.png?w=900"/>
          <p:cNvPicPr preferRelativeResize="0"/>
          <p:nvPr/>
        </p:nvPicPr>
        <p:blipFill rotWithShape="1">
          <a:blip r:embed="rId3">
            <a:alphaModFix/>
          </a:blip>
          <a:srcRect/>
          <a:stretch/>
        </p:blipFill>
        <p:spPr>
          <a:xfrm>
            <a:off x="7131050" y="946646"/>
            <a:ext cx="4763946" cy="5562104"/>
          </a:xfrm>
          <a:prstGeom prst="rect">
            <a:avLst/>
          </a:prstGeom>
          <a:noFill/>
          <a:ln>
            <a:noFill/>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2016WHOIwhite">
  <a:themeElements>
    <a:clrScheme name="WHOI colors">
      <a:dk1>
        <a:sysClr val="windowText" lastClr="000000"/>
      </a:dk1>
      <a:lt1>
        <a:sysClr val="window" lastClr="FFFFFF"/>
      </a:lt1>
      <a:dk2>
        <a:srgbClr val="173656"/>
      </a:dk2>
      <a:lt2>
        <a:srgbClr val="27668F"/>
      </a:lt2>
      <a:accent1>
        <a:srgbClr val="8DC7F0"/>
      </a:accent1>
      <a:accent2>
        <a:srgbClr val="A2A939"/>
      </a:accent2>
      <a:accent3>
        <a:srgbClr val="CDD74C"/>
      </a:accent3>
      <a:accent4>
        <a:srgbClr val="031C33"/>
      </a:accent4>
      <a:accent5>
        <a:srgbClr val="173656"/>
      </a:accent5>
      <a:accent6>
        <a:srgbClr val="E0E88C"/>
      </a:accent6>
      <a:hlink>
        <a:srgbClr val="CDD74C"/>
      </a:hlink>
      <a:folHlink>
        <a:srgbClr val="A2A939"/>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HOI colors">
    <a:dk1>
      <a:sysClr val="windowText" lastClr="000000"/>
    </a:dk1>
    <a:lt1>
      <a:sysClr val="window" lastClr="FFFFFF"/>
    </a:lt1>
    <a:dk2>
      <a:srgbClr val="173656"/>
    </a:dk2>
    <a:lt2>
      <a:srgbClr val="27668F"/>
    </a:lt2>
    <a:accent1>
      <a:srgbClr val="8DC7F0"/>
    </a:accent1>
    <a:accent2>
      <a:srgbClr val="A2A939"/>
    </a:accent2>
    <a:accent3>
      <a:srgbClr val="CDD74C"/>
    </a:accent3>
    <a:accent4>
      <a:srgbClr val="031C33"/>
    </a:accent4>
    <a:accent5>
      <a:srgbClr val="173656"/>
    </a:accent5>
    <a:accent6>
      <a:srgbClr val="E0E88C"/>
    </a:accent6>
    <a:hlink>
      <a:srgbClr val="CDD74C"/>
    </a:hlink>
    <a:folHlink>
      <a:srgbClr val="A2A939"/>
    </a:folHlink>
  </a:clrScheme>
</a:themeOverride>
</file>

<file path=docProps/app.xml><?xml version="1.0" encoding="utf-8"?>
<Properties xmlns="http://schemas.openxmlformats.org/officeDocument/2006/extended-properties" xmlns:vt="http://schemas.openxmlformats.org/officeDocument/2006/docPropsVTypes">
  <Template/>
  <TotalTime>723</TotalTime>
  <Words>2844</Words>
  <Application>Microsoft Office PowerPoint</Application>
  <PresentationFormat>Widescreen</PresentationFormat>
  <Paragraphs>319</Paragraphs>
  <Slides>29</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Questrial</vt:lpstr>
      <vt:lpstr>Cambria</vt:lpstr>
      <vt:lpstr>Arial</vt:lpstr>
      <vt:lpstr>Calibri</vt:lpstr>
      <vt:lpstr>MS PGothic</vt:lpstr>
      <vt:lpstr>Wingdings</vt:lpstr>
      <vt:lpstr>Wingdings 2</vt:lpstr>
      <vt:lpstr>Noto Sans Symbols</vt:lpstr>
      <vt:lpstr>Arial Rounded MT Bold</vt:lpstr>
      <vt:lpstr>MS PGothic</vt:lpstr>
      <vt:lpstr>Mangal</vt:lpstr>
      <vt:lpstr>2016WHOIwhite</vt:lpstr>
      <vt:lpstr>Outline</vt:lpstr>
      <vt:lpstr>HPC: Big huge ultra mega super computers</vt:lpstr>
      <vt:lpstr>GPUs help make them possible</vt:lpstr>
      <vt:lpstr>Why you want to use this now</vt:lpstr>
      <vt:lpstr>GPU: Graphics Processing Unit</vt:lpstr>
      <vt:lpstr>Do you need a GPU or a CPU?</vt:lpstr>
      <vt:lpstr>Can you really get 100x speedup?</vt:lpstr>
      <vt:lpstr>How can I make my code faster?</vt:lpstr>
      <vt:lpstr>CUDA: COMPUTE UNIFIED DEVICE ARCHITECTURE </vt:lpstr>
      <vt:lpstr>How does it compare to normal computing?</vt:lpstr>
      <vt:lpstr>GPU Common Uses</vt:lpstr>
      <vt:lpstr>Examples: cryptography, science</vt:lpstr>
      <vt:lpstr>Machine learning: traditional classification approach (CPU)</vt:lpstr>
      <vt:lpstr>Artificial Neural Network (ANN)</vt:lpstr>
      <vt:lpstr>Neural network in action: digit classification </vt:lpstr>
      <vt:lpstr>Deep learning: Convolutional Neural Networks (CNNs)</vt:lpstr>
      <vt:lpstr>CNN in action: digit classification</vt:lpstr>
      <vt:lpstr>Deep learning: Imaging FlowCytobot</vt:lpstr>
      <vt:lpstr>Traditional ML approach for IFCB</vt:lpstr>
      <vt:lpstr>Experimental setup</vt:lpstr>
      <vt:lpstr>Precision, Recall, and F1 Score</vt:lpstr>
      <vt:lpstr>CNN full training performance (precision, recall, F1)</vt:lpstr>
      <vt:lpstr>F1 scores by class for each classifier</vt:lpstr>
      <vt:lpstr>Takeaways and research questions</vt:lpstr>
      <vt:lpstr>Acknowledgements</vt:lpstr>
      <vt:lpstr>IS GPU resources (near-future)</vt:lpstr>
      <vt:lpstr>GPU Node – 4x Nvidia Tesla V100 NVLink</vt:lpstr>
      <vt:lpstr>Why Volta? </vt:lpstr>
      <vt:lpstr>WHOI Shared resource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CUDA</dc:title>
  <dc:creator>Nick Symmonds</dc:creator>
  <cp:lastModifiedBy>Nick Symmonds</cp:lastModifiedBy>
  <cp:revision>68</cp:revision>
  <dcterms:modified xsi:type="dcterms:W3CDTF">2018-03-16T14:54:33Z</dcterms:modified>
</cp:coreProperties>
</file>